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84" r:id="rId21"/>
    <p:sldId id="285" r:id="rId22"/>
    <p:sldId id="278" r:id="rId23"/>
    <p:sldId id="279" r:id="rId24"/>
    <p:sldId id="281" r:id="rId25"/>
    <p:sldId id="287" r:id="rId26"/>
    <p:sldId id="283"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C5B"/>
    <a:srgbClr val="F2C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8FB78-D664-464A-AE44-2928BBD9DB0A}" type="doc">
      <dgm:prSet loTypeId="urn:microsoft.com/office/officeart/2005/8/layout/hierarchy2" loCatId="hierarchy" qsTypeId="urn:microsoft.com/office/officeart/2005/8/quickstyle/simple1" qsCatId="simple" csTypeId="urn:microsoft.com/office/officeart/2005/8/colors/accent0_3" csCatId="mainScheme" phldr="1"/>
      <dgm:spPr/>
      <dgm:t>
        <a:bodyPr/>
        <a:lstStyle/>
        <a:p>
          <a:endParaRPr lang="en-US"/>
        </a:p>
      </dgm:t>
    </dgm:pt>
    <dgm:pt modelId="{E6A1C625-9C00-41EC-8E98-E5789E20EC9E}">
      <dgm:prSet phldrT="[Text]"/>
      <dgm:spPr/>
      <dgm:t>
        <a:bodyPr/>
        <a:lstStyle/>
        <a:p>
          <a:r>
            <a:rPr lang="en-US" dirty="0"/>
            <a:t>Acquisition of Funding</a:t>
          </a:r>
        </a:p>
      </dgm:t>
    </dgm:pt>
    <dgm:pt modelId="{DD91A7F4-E063-455A-AE37-E7B3D3E0A709}" type="parTrans" cxnId="{559B1759-9E9E-460A-B324-74A192B63462}">
      <dgm:prSet/>
      <dgm:spPr/>
      <dgm:t>
        <a:bodyPr/>
        <a:lstStyle/>
        <a:p>
          <a:endParaRPr lang="en-US"/>
        </a:p>
      </dgm:t>
    </dgm:pt>
    <dgm:pt modelId="{81F7D574-28C6-40D7-BF75-AFCBACA01DC9}" type="sibTrans" cxnId="{559B1759-9E9E-460A-B324-74A192B63462}">
      <dgm:prSet/>
      <dgm:spPr/>
      <dgm:t>
        <a:bodyPr/>
        <a:lstStyle/>
        <a:p>
          <a:endParaRPr lang="en-US"/>
        </a:p>
      </dgm:t>
    </dgm:pt>
    <dgm:pt modelId="{078DCAD6-CED9-4E49-B14E-49DE8EF10266}">
      <dgm:prSet phldrT="[Text]"/>
      <dgm:spPr/>
      <dgm:t>
        <a:bodyPr/>
        <a:lstStyle/>
        <a:p>
          <a:r>
            <a:rPr lang="en-US" dirty="0"/>
            <a:t>Renovation</a:t>
          </a:r>
        </a:p>
      </dgm:t>
    </dgm:pt>
    <dgm:pt modelId="{58FAEABE-9198-4012-A641-D71A9191A75E}" type="parTrans" cxnId="{B03C860C-A467-4A84-962D-9582B0C9DF43}">
      <dgm:prSet/>
      <dgm:spPr/>
      <dgm:t>
        <a:bodyPr/>
        <a:lstStyle/>
        <a:p>
          <a:endParaRPr lang="en-US"/>
        </a:p>
      </dgm:t>
    </dgm:pt>
    <dgm:pt modelId="{44DD4134-5659-45E1-A8DD-CB19BAB86718}" type="sibTrans" cxnId="{B03C860C-A467-4A84-962D-9582B0C9DF43}">
      <dgm:prSet/>
      <dgm:spPr/>
      <dgm:t>
        <a:bodyPr/>
        <a:lstStyle/>
        <a:p>
          <a:endParaRPr lang="en-US"/>
        </a:p>
      </dgm:t>
    </dgm:pt>
    <dgm:pt modelId="{52518FFB-C6F0-495F-936F-21C029DEB1E3}">
      <dgm:prSet phldrT="[Text]"/>
      <dgm:spPr/>
      <dgm:t>
        <a:bodyPr/>
        <a:lstStyle/>
        <a:p>
          <a:r>
            <a:rPr lang="en-US" dirty="0"/>
            <a:t>Hiring</a:t>
          </a:r>
        </a:p>
      </dgm:t>
    </dgm:pt>
    <dgm:pt modelId="{1DEE5258-E1DE-4DDC-BEC0-FEA17C35CAD1}" type="parTrans" cxnId="{6347EE8C-F626-4FEF-8F24-7367431D042C}">
      <dgm:prSet/>
      <dgm:spPr/>
      <dgm:t>
        <a:bodyPr/>
        <a:lstStyle/>
        <a:p>
          <a:endParaRPr lang="en-US"/>
        </a:p>
      </dgm:t>
    </dgm:pt>
    <dgm:pt modelId="{8917B7F5-7664-44B7-8C9C-13028EEF2FF9}" type="sibTrans" cxnId="{6347EE8C-F626-4FEF-8F24-7367431D042C}">
      <dgm:prSet/>
      <dgm:spPr/>
      <dgm:t>
        <a:bodyPr/>
        <a:lstStyle/>
        <a:p>
          <a:endParaRPr lang="en-US"/>
        </a:p>
      </dgm:t>
    </dgm:pt>
    <dgm:pt modelId="{0FE2E632-68EA-4366-975C-B0E22550D527}">
      <dgm:prSet phldrT="[Text]"/>
      <dgm:spPr/>
      <dgm:t>
        <a:bodyPr/>
        <a:lstStyle/>
        <a:p>
          <a:r>
            <a:rPr lang="en-US" dirty="0"/>
            <a:t>Outfitting and Branding</a:t>
          </a:r>
        </a:p>
      </dgm:t>
    </dgm:pt>
    <dgm:pt modelId="{6D0BBD76-8B15-472B-AA0F-132C4412323A}" type="parTrans" cxnId="{262D0E07-4033-45B5-83BD-3E3B1FDE4F98}">
      <dgm:prSet/>
      <dgm:spPr/>
      <dgm:t>
        <a:bodyPr/>
        <a:lstStyle/>
        <a:p>
          <a:endParaRPr lang="en-US"/>
        </a:p>
      </dgm:t>
    </dgm:pt>
    <dgm:pt modelId="{23C34F4C-53F8-4A94-9F91-75EA42881549}" type="sibTrans" cxnId="{262D0E07-4033-45B5-83BD-3E3B1FDE4F98}">
      <dgm:prSet/>
      <dgm:spPr/>
      <dgm:t>
        <a:bodyPr/>
        <a:lstStyle/>
        <a:p>
          <a:endParaRPr lang="en-US"/>
        </a:p>
      </dgm:t>
    </dgm:pt>
    <dgm:pt modelId="{A04528EB-7FDA-4950-A3BF-C185ED85147C}">
      <dgm:prSet phldrT="[Text]"/>
      <dgm:spPr/>
      <dgm:t>
        <a:bodyPr/>
        <a:lstStyle/>
        <a:p>
          <a:r>
            <a:rPr lang="en-US" dirty="0"/>
            <a:t>Equipment Installation &amp; Testing</a:t>
          </a:r>
        </a:p>
      </dgm:t>
    </dgm:pt>
    <dgm:pt modelId="{15695C1D-F23E-4B37-A813-A850A3783E38}" type="parTrans" cxnId="{4C532DFF-E3F2-4082-9615-BA0388FE62C3}">
      <dgm:prSet/>
      <dgm:spPr/>
      <dgm:t>
        <a:bodyPr/>
        <a:lstStyle/>
        <a:p>
          <a:endParaRPr lang="en-US" dirty="0"/>
        </a:p>
      </dgm:t>
    </dgm:pt>
    <dgm:pt modelId="{4F08332F-B7E4-491D-ACF0-174321B4E1D9}" type="sibTrans" cxnId="{4C532DFF-E3F2-4082-9615-BA0388FE62C3}">
      <dgm:prSet/>
      <dgm:spPr/>
      <dgm:t>
        <a:bodyPr/>
        <a:lstStyle/>
        <a:p>
          <a:endParaRPr lang="en-US"/>
        </a:p>
      </dgm:t>
    </dgm:pt>
    <dgm:pt modelId="{182F71FB-F70F-41DC-9A57-7249F5F16436}">
      <dgm:prSet phldrT="[Text]"/>
      <dgm:spPr/>
      <dgm:t>
        <a:bodyPr/>
        <a:lstStyle/>
        <a:p>
          <a:r>
            <a:rPr lang="en-US" dirty="0"/>
            <a:t>Furnishing and Final Prep</a:t>
          </a:r>
        </a:p>
      </dgm:t>
    </dgm:pt>
    <dgm:pt modelId="{A0DACA8F-B32B-4F9B-B72C-7C6CEA42361A}" type="parTrans" cxnId="{97C6EF40-C9CC-4374-BB71-660BBD88FA69}">
      <dgm:prSet/>
      <dgm:spPr/>
      <dgm:t>
        <a:bodyPr/>
        <a:lstStyle/>
        <a:p>
          <a:endParaRPr lang="en-US"/>
        </a:p>
      </dgm:t>
    </dgm:pt>
    <dgm:pt modelId="{20E47F30-8416-4D71-8013-55D76832AC55}" type="sibTrans" cxnId="{97C6EF40-C9CC-4374-BB71-660BBD88FA69}">
      <dgm:prSet/>
      <dgm:spPr/>
      <dgm:t>
        <a:bodyPr/>
        <a:lstStyle/>
        <a:p>
          <a:endParaRPr lang="en-US"/>
        </a:p>
      </dgm:t>
    </dgm:pt>
    <dgm:pt modelId="{44E67758-9C2B-4F01-9D36-44ACB4039259}">
      <dgm:prSet phldrT="[Text]"/>
      <dgm:spPr/>
      <dgm:t>
        <a:bodyPr/>
        <a:lstStyle/>
        <a:p>
          <a:r>
            <a:rPr lang="en-US" dirty="0"/>
            <a:t>Initial Production</a:t>
          </a:r>
        </a:p>
      </dgm:t>
    </dgm:pt>
    <dgm:pt modelId="{209C8EAD-81FD-4766-870B-B4BE00BED6DC}" type="parTrans" cxnId="{41B51D56-F854-42C6-8DBB-8B71C5D88072}">
      <dgm:prSet/>
      <dgm:spPr/>
      <dgm:t>
        <a:bodyPr/>
        <a:lstStyle/>
        <a:p>
          <a:endParaRPr lang="en-US"/>
        </a:p>
      </dgm:t>
    </dgm:pt>
    <dgm:pt modelId="{71F9E196-B33F-4695-A210-ED9CB41FA7EC}" type="sibTrans" cxnId="{41B51D56-F854-42C6-8DBB-8B71C5D88072}">
      <dgm:prSet/>
      <dgm:spPr/>
      <dgm:t>
        <a:bodyPr/>
        <a:lstStyle/>
        <a:p>
          <a:endParaRPr lang="en-US"/>
        </a:p>
      </dgm:t>
    </dgm:pt>
    <dgm:pt modelId="{BE9BB2E1-6D00-4008-9AF6-D4A0A4D646F7}">
      <dgm:prSet phldrT="[Text]"/>
      <dgm:spPr/>
      <dgm:t>
        <a:bodyPr/>
        <a:lstStyle/>
        <a:p>
          <a:r>
            <a:rPr lang="en-US" dirty="0"/>
            <a:t>Soft Open</a:t>
          </a:r>
        </a:p>
      </dgm:t>
    </dgm:pt>
    <dgm:pt modelId="{ABB297B1-961E-44EF-8F94-DC6C017042E0}" type="parTrans" cxnId="{6093B5E9-C9A3-465E-9797-5A0ACE7D9522}">
      <dgm:prSet/>
      <dgm:spPr/>
      <dgm:t>
        <a:bodyPr/>
        <a:lstStyle/>
        <a:p>
          <a:endParaRPr lang="en-US"/>
        </a:p>
      </dgm:t>
    </dgm:pt>
    <dgm:pt modelId="{88623C90-12F2-490A-BC11-4AB4A91029D4}" type="sibTrans" cxnId="{6093B5E9-C9A3-465E-9797-5A0ACE7D9522}">
      <dgm:prSet/>
      <dgm:spPr/>
      <dgm:t>
        <a:bodyPr/>
        <a:lstStyle/>
        <a:p>
          <a:endParaRPr lang="en-US"/>
        </a:p>
      </dgm:t>
    </dgm:pt>
    <dgm:pt modelId="{72DA6B74-5676-46DB-8F0F-C174AB24EECC}">
      <dgm:prSet phldrT="[Text]"/>
      <dgm:spPr/>
      <dgm:t>
        <a:bodyPr/>
        <a:lstStyle/>
        <a:p>
          <a:r>
            <a:rPr lang="en-US" dirty="0"/>
            <a:t>Public Open</a:t>
          </a:r>
        </a:p>
      </dgm:t>
    </dgm:pt>
    <dgm:pt modelId="{D14B54CD-D371-4D47-8129-BC2753CB6AD5}" type="parTrans" cxnId="{426F3632-4FCB-4300-9F4B-A9872ED32B82}">
      <dgm:prSet/>
      <dgm:spPr/>
      <dgm:t>
        <a:bodyPr/>
        <a:lstStyle/>
        <a:p>
          <a:endParaRPr lang="en-US"/>
        </a:p>
      </dgm:t>
    </dgm:pt>
    <dgm:pt modelId="{109D4F58-DD05-4410-8C7D-8A9C2817482E}" type="sibTrans" cxnId="{426F3632-4FCB-4300-9F4B-A9872ED32B82}">
      <dgm:prSet/>
      <dgm:spPr/>
      <dgm:t>
        <a:bodyPr/>
        <a:lstStyle/>
        <a:p>
          <a:endParaRPr lang="en-US"/>
        </a:p>
      </dgm:t>
    </dgm:pt>
    <dgm:pt modelId="{DE672485-628A-4B7D-A35D-2136D663DD9A}">
      <dgm:prSet phldrT="[Text]"/>
      <dgm:spPr/>
      <dgm:t>
        <a:bodyPr/>
        <a:lstStyle/>
        <a:p>
          <a:r>
            <a:rPr lang="en-US" dirty="0"/>
            <a:t>Training</a:t>
          </a:r>
        </a:p>
      </dgm:t>
    </dgm:pt>
    <dgm:pt modelId="{BD8C7107-B135-4334-B68D-055718BB04BE}" type="parTrans" cxnId="{0A67F70A-7F9E-4913-9BBC-5199BFEEB1EC}">
      <dgm:prSet/>
      <dgm:spPr/>
      <dgm:t>
        <a:bodyPr/>
        <a:lstStyle/>
        <a:p>
          <a:endParaRPr lang="en-US"/>
        </a:p>
      </dgm:t>
    </dgm:pt>
    <dgm:pt modelId="{6B1AF3E8-3D38-4176-85AB-7ACA6075A044}" type="sibTrans" cxnId="{0A67F70A-7F9E-4913-9BBC-5199BFEEB1EC}">
      <dgm:prSet/>
      <dgm:spPr/>
      <dgm:t>
        <a:bodyPr/>
        <a:lstStyle/>
        <a:p>
          <a:endParaRPr lang="en-US"/>
        </a:p>
      </dgm:t>
    </dgm:pt>
    <dgm:pt modelId="{1F6050F4-1425-445D-B9E9-2BAF5C4A09B2}" type="pres">
      <dgm:prSet presAssocID="{BE78FB78-D664-464A-AE44-2928BBD9DB0A}" presName="diagram" presStyleCnt="0">
        <dgm:presLayoutVars>
          <dgm:chPref val="1"/>
          <dgm:dir/>
          <dgm:animOne val="branch"/>
          <dgm:animLvl val="lvl"/>
          <dgm:resizeHandles val="exact"/>
        </dgm:presLayoutVars>
      </dgm:prSet>
      <dgm:spPr/>
    </dgm:pt>
    <dgm:pt modelId="{27C91205-DD36-4A95-8DAD-506951FBC226}" type="pres">
      <dgm:prSet presAssocID="{E6A1C625-9C00-41EC-8E98-E5789E20EC9E}" presName="root1" presStyleCnt="0"/>
      <dgm:spPr/>
    </dgm:pt>
    <dgm:pt modelId="{319F73F3-0161-4A3C-BA22-905D41E36C20}" type="pres">
      <dgm:prSet presAssocID="{E6A1C625-9C00-41EC-8E98-E5789E20EC9E}" presName="LevelOneTextNode" presStyleLbl="node0" presStyleIdx="0" presStyleCnt="2">
        <dgm:presLayoutVars>
          <dgm:chPref val="3"/>
        </dgm:presLayoutVars>
      </dgm:prSet>
      <dgm:spPr/>
    </dgm:pt>
    <dgm:pt modelId="{A26B6887-A43E-47B6-A5EF-A8A42FFD5F80}" type="pres">
      <dgm:prSet presAssocID="{E6A1C625-9C00-41EC-8E98-E5789E20EC9E}" presName="level2hierChild" presStyleCnt="0"/>
      <dgm:spPr/>
    </dgm:pt>
    <dgm:pt modelId="{226A1135-50B8-4DCB-AD05-D3A1204C4DA0}" type="pres">
      <dgm:prSet presAssocID="{58FAEABE-9198-4012-A641-D71A9191A75E}" presName="conn2-1" presStyleLbl="parChTrans1D2" presStyleIdx="0" presStyleCnt="2"/>
      <dgm:spPr/>
    </dgm:pt>
    <dgm:pt modelId="{90E39F09-D9F2-406E-9041-31EBB78216C7}" type="pres">
      <dgm:prSet presAssocID="{58FAEABE-9198-4012-A641-D71A9191A75E}" presName="connTx" presStyleLbl="parChTrans1D2" presStyleIdx="0" presStyleCnt="2"/>
      <dgm:spPr/>
    </dgm:pt>
    <dgm:pt modelId="{463A350A-60A3-40DA-83D9-10E506FA3202}" type="pres">
      <dgm:prSet presAssocID="{078DCAD6-CED9-4E49-B14E-49DE8EF10266}" presName="root2" presStyleCnt="0"/>
      <dgm:spPr/>
    </dgm:pt>
    <dgm:pt modelId="{F4C12FFD-D594-48CB-A9A2-BB1BA706B388}" type="pres">
      <dgm:prSet presAssocID="{078DCAD6-CED9-4E49-B14E-49DE8EF10266}" presName="LevelTwoTextNode" presStyleLbl="node2" presStyleIdx="0" presStyleCnt="2">
        <dgm:presLayoutVars>
          <dgm:chPref val="3"/>
        </dgm:presLayoutVars>
      </dgm:prSet>
      <dgm:spPr/>
    </dgm:pt>
    <dgm:pt modelId="{A0E281CE-3130-4F1F-B7A7-8914C18A2A75}" type="pres">
      <dgm:prSet presAssocID="{078DCAD6-CED9-4E49-B14E-49DE8EF10266}" presName="level3hierChild" presStyleCnt="0"/>
      <dgm:spPr/>
    </dgm:pt>
    <dgm:pt modelId="{95E2B752-4152-474B-B9C7-65B04EDFBC50}" type="pres">
      <dgm:prSet presAssocID="{6D0BBD76-8B15-472B-AA0F-132C4412323A}" presName="conn2-1" presStyleLbl="parChTrans1D3" presStyleIdx="0" presStyleCnt="2"/>
      <dgm:spPr/>
    </dgm:pt>
    <dgm:pt modelId="{D13A12A8-38DC-434F-BDE0-9287E9DFDBD8}" type="pres">
      <dgm:prSet presAssocID="{6D0BBD76-8B15-472B-AA0F-132C4412323A}" presName="connTx" presStyleLbl="parChTrans1D3" presStyleIdx="0" presStyleCnt="2"/>
      <dgm:spPr/>
    </dgm:pt>
    <dgm:pt modelId="{EE825677-79C2-4DC5-926E-2258777383C5}" type="pres">
      <dgm:prSet presAssocID="{0FE2E632-68EA-4366-975C-B0E22550D527}" presName="root2" presStyleCnt="0"/>
      <dgm:spPr/>
    </dgm:pt>
    <dgm:pt modelId="{6B77BDE3-4BA0-44FD-B6C5-0E67EF8D10D2}" type="pres">
      <dgm:prSet presAssocID="{0FE2E632-68EA-4366-975C-B0E22550D527}" presName="LevelTwoTextNode" presStyleLbl="node3" presStyleIdx="0" presStyleCnt="2">
        <dgm:presLayoutVars>
          <dgm:chPref val="3"/>
        </dgm:presLayoutVars>
      </dgm:prSet>
      <dgm:spPr/>
    </dgm:pt>
    <dgm:pt modelId="{DA814CB3-B376-4800-9839-B1E9247DC7E5}" type="pres">
      <dgm:prSet presAssocID="{0FE2E632-68EA-4366-975C-B0E22550D527}" presName="level3hierChild" presStyleCnt="0"/>
      <dgm:spPr/>
    </dgm:pt>
    <dgm:pt modelId="{88081009-92DE-4F77-9704-47DCA55D39DB}" type="pres">
      <dgm:prSet presAssocID="{A0DACA8F-B32B-4F9B-B72C-7C6CEA42361A}" presName="conn2-1" presStyleLbl="parChTrans1D4" presStyleIdx="0" presStyleCnt="4"/>
      <dgm:spPr/>
    </dgm:pt>
    <dgm:pt modelId="{0BBAC156-1409-44C9-B6EF-9538FE3954C7}" type="pres">
      <dgm:prSet presAssocID="{A0DACA8F-B32B-4F9B-B72C-7C6CEA42361A}" presName="connTx" presStyleLbl="parChTrans1D4" presStyleIdx="0" presStyleCnt="4"/>
      <dgm:spPr/>
    </dgm:pt>
    <dgm:pt modelId="{493374A4-1D9E-4B81-993F-B47C78C87035}" type="pres">
      <dgm:prSet presAssocID="{182F71FB-F70F-41DC-9A57-7249F5F16436}" presName="root2" presStyleCnt="0"/>
      <dgm:spPr/>
    </dgm:pt>
    <dgm:pt modelId="{58CB24C9-61AA-480F-AB6C-95CDD3EF6C9E}" type="pres">
      <dgm:prSet presAssocID="{182F71FB-F70F-41DC-9A57-7249F5F16436}" presName="LevelTwoTextNode" presStyleLbl="node4" presStyleIdx="0" presStyleCnt="4">
        <dgm:presLayoutVars>
          <dgm:chPref val="3"/>
        </dgm:presLayoutVars>
      </dgm:prSet>
      <dgm:spPr/>
    </dgm:pt>
    <dgm:pt modelId="{D871C7A9-8740-48EB-B6C4-376D9766E896}" type="pres">
      <dgm:prSet presAssocID="{182F71FB-F70F-41DC-9A57-7249F5F16436}" presName="level3hierChild" presStyleCnt="0"/>
      <dgm:spPr/>
    </dgm:pt>
    <dgm:pt modelId="{0C6CBDCB-FED2-41F5-9226-46C626C6B583}" type="pres">
      <dgm:prSet presAssocID="{15695C1D-F23E-4B37-A813-A850A3783E38}" presName="conn2-1" presStyleLbl="parChTrans1D3" presStyleIdx="1" presStyleCnt="2"/>
      <dgm:spPr/>
    </dgm:pt>
    <dgm:pt modelId="{F52526AD-F904-4933-8813-F53DD68ECFB1}" type="pres">
      <dgm:prSet presAssocID="{15695C1D-F23E-4B37-A813-A850A3783E38}" presName="connTx" presStyleLbl="parChTrans1D3" presStyleIdx="1" presStyleCnt="2"/>
      <dgm:spPr/>
    </dgm:pt>
    <dgm:pt modelId="{FA7C311D-3B55-4E78-8CF8-BC13C3E36651}" type="pres">
      <dgm:prSet presAssocID="{A04528EB-7FDA-4950-A3BF-C185ED85147C}" presName="root2" presStyleCnt="0"/>
      <dgm:spPr/>
    </dgm:pt>
    <dgm:pt modelId="{48CE175F-42C9-48AC-97F8-8731E81E642A}" type="pres">
      <dgm:prSet presAssocID="{A04528EB-7FDA-4950-A3BF-C185ED85147C}" presName="LevelTwoTextNode" presStyleLbl="node3" presStyleIdx="1" presStyleCnt="2">
        <dgm:presLayoutVars>
          <dgm:chPref val="3"/>
        </dgm:presLayoutVars>
      </dgm:prSet>
      <dgm:spPr/>
    </dgm:pt>
    <dgm:pt modelId="{EE664B97-6462-4854-8FEC-67C8C7CFF751}" type="pres">
      <dgm:prSet presAssocID="{A04528EB-7FDA-4950-A3BF-C185ED85147C}" presName="level3hierChild" presStyleCnt="0"/>
      <dgm:spPr/>
    </dgm:pt>
    <dgm:pt modelId="{EA13E318-AD3B-45F2-BCD3-FA65256F63F8}" type="pres">
      <dgm:prSet presAssocID="{209C8EAD-81FD-4766-870B-B4BE00BED6DC}" presName="conn2-1" presStyleLbl="parChTrans1D4" presStyleIdx="1" presStyleCnt="4"/>
      <dgm:spPr/>
    </dgm:pt>
    <dgm:pt modelId="{C0CBD448-8EA4-4EB1-AA74-4AC5C867B840}" type="pres">
      <dgm:prSet presAssocID="{209C8EAD-81FD-4766-870B-B4BE00BED6DC}" presName="connTx" presStyleLbl="parChTrans1D4" presStyleIdx="1" presStyleCnt="4"/>
      <dgm:spPr/>
    </dgm:pt>
    <dgm:pt modelId="{8BD160CC-D3CF-4B29-8C54-12A307504665}" type="pres">
      <dgm:prSet presAssocID="{44E67758-9C2B-4F01-9D36-44ACB4039259}" presName="root2" presStyleCnt="0"/>
      <dgm:spPr/>
    </dgm:pt>
    <dgm:pt modelId="{03AC53C9-72DA-4199-8AA4-6B4D8A132F7E}" type="pres">
      <dgm:prSet presAssocID="{44E67758-9C2B-4F01-9D36-44ACB4039259}" presName="LevelTwoTextNode" presStyleLbl="node4" presStyleIdx="1" presStyleCnt="4">
        <dgm:presLayoutVars>
          <dgm:chPref val="3"/>
        </dgm:presLayoutVars>
      </dgm:prSet>
      <dgm:spPr/>
    </dgm:pt>
    <dgm:pt modelId="{0734F314-A480-41ED-93D7-E951227BF40A}" type="pres">
      <dgm:prSet presAssocID="{44E67758-9C2B-4F01-9D36-44ACB4039259}" presName="level3hierChild" presStyleCnt="0"/>
      <dgm:spPr/>
    </dgm:pt>
    <dgm:pt modelId="{6696A99D-CDC0-4B9E-A61B-9B2B0A1F5D09}" type="pres">
      <dgm:prSet presAssocID="{ABB297B1-961E-44EF-8F94-DC6C017042E0}" presName="conn2-1" presStyleLbl="parChTrans1D4" presStyleIdx="2" presStyleCnt="4"/>
      <dgm:spPr/>
    </dgm:pt>
    <dgm:pt modelId="{E53EF190-BD1D-4F97-9E19-C9CF1935EB37}" type="pres">
      <dgm:prSet presAssocID="{ABB297B1-961E-44EF-8F94-DC6C017042E0}" presName="connTx" presStyleLbl="parChTrans1D4" presStyleIdx="2" presStyleCnt="4"/>
      <dgm:spPr/>
    </dgm:pt>
    <dgm:pt modelId="{07DA9B49-7B6B-4818-97F0-4B7AA3125FEC}" type="pres">
      <dgm:prSet presAssocID="{BE9BB2E1-6D00-4008-9AF6-D4A0A4D646F7}" presName="root2" presStyleCnt="0"/>
      <dgm:spPr/>
    </dgm:pt>
    <dgm:pt modelId="{70D3A2E3-91CF-4639-BA8A-FB9F28A30A01}" type="pres">
      <dgm:prSet presAssocID="{BE9BB2E1-6D00-4008-9AF6-D4A0A4D646F7}" presName="LevelTwoTextNode" presStyleLbl="node4" presStyleIdx="2" presStyleCnt="4" custLinFactNeighborY="-51421">
        <dgm:presLayoutVars>
          <dgm:chPref val="3"/>
        </dgm:presLayoutVars>
      </dgm:prSet>
      <dgm:spPr/>
    </dgm:pt>
    <dgm:pt modelId="{12F891FB-3AF9-4620-AF90-990EABEAF4FF}" type="pres">
      <dgm:prSet presAssocID="{BE9BB2E1-6D00-4008-9AF6-D4A0A4D646F7}" presName="level3hierChild" presStyleCnt="0"/>
      <dgm:spPr/>
    </dgm:pt>
    <dgm:pt modelId="{F611FC71-95B0-4236-9D80-C9907024FD5C}" type="pres">
      <dgm:prSet presAssocID="{D14B54CD-D371-4D47-8129-BC2753CB6AD5}" presName="conn2-1" presStyleLbl="parChTrans1D4" presStyleIdx="3" presStyleCnt="4"/>
      <dgm:spPr/>
    </dgm:pt>
    <dgm:pt modelId="{B9CDDE60-874D-4CD4-AB2D-67E80CEF579F}" type="pres">
      <dgm:prSet presAssocID="{D14B54CD-D371-4D47-8129-BC2753CB6AD5}" presName="connTx" presStyleLbl="parChTrans1D4" presStyleIdx="3" presStyleCnt="4"/>
      <dgm:spPr/>
    </dgm:pt>
    <dgm:pt modelId="{7795DE04-F8E6-447D-9E6F-2064CA2526C3}" type="pres">
      <dgm:prSet presAssocID="{72DA6B74-5676-46DB-8F0F-C174AB24EECC}" presName="root2" presStyleCnt="0"/>
      <dgm:spPr/>
    </dgm:pt>
    <dgm:pt modelId="{C4F6B8A0-0937-4484-96BA-0FCBDCD9A580}" type="pres">
      <dgm:prSet presAssocID="{72DA6B74-5676-46DB-8F0F-C174AB24EECC}" presName="LevelTwoTextNode" presStyleLbl="node4" presStyleIdx="3" presStyleCnt="4" custLinFactNeighborY="-51229">
        <dgm:presLayoutVars>
          <dgm:chPref val="3"/>
        </dgm:presLayoutVars>
      </dgm:prSet>
      <dgm:spPr/>
    </dgm:pt>
    <dgm:pt modelId="{EFE95C3C-6B03-47A5-B39D-95D2640B306B}" type="pres">
      <dgm:prSet presAssocID="{72DA6B74-5676-46DB-8F0F-C174AB24EECC}" presName="level3hierChild" presStyleCnt="0"/>
      <dgm:spPr/>
    </dgm:pt>
    <dgm:pt modelId="{2C1BDCE0-69A9-4A32-AA92-E765EAE76052}" type="pres">
      <dgm:prSet presAssocID="{52518FFB-C6F0-495F-936F-21C029DEB1E3}" presName="root1" presStyleCnt="0"/>
      <dgm:spPr/>
    </dgm:pt>
    <dgm:pt modelId="{917DC7F7-1B01-4F8A-B67F-E49C3D870847}" type="pres">
      <dgm:prSet presAssocID="{52518FFB-C6F0-495F-936F-21C029DEB1E3}" presName="LevelOneTextNode" presStyleLbl="node0" presStyleIdx="1" presStyleCnt="2" custScaleX="94193" custLinFactX="162413" custLinFactNeighborX="200000" custLinFactNeighborY="83735">
        <dgm:presLayoutVars>
          <dgm:chPref val="3"/>
        </dgm:presLayoutVars>
      </dgm:prSet>
      <dgm:spPr/>
    </dgm:pt>
    <dgm:pt modelId="{CA76EFAB-73B0-4DA1-B105-483510A9506A}" type="pres">
      <dgm:prSet presAssocID="{52518FFB-C6F0-495F-936F-21C029DEB1E3}" presName="level2hierChild" presStyleCnt="0"/>
      <dgm:spPr/>
    </dgm:pt>
    <dgm:pt modelId="{5992F284-86A7-416D-BF48-F301B6A8AEF7}" type="pres">
      <dgm:prSet presAssocID="{BD8C7107-B135-4334-B68D-055718BB04BE}" presName="conn2-1" presStyleLbl="parChTrans1D2" presStyleIdx="1" presStyleCnt="2"/>
      <dgm:spPr/>
    </dgm:pt>
    <dgm:pt modelId="{FBCB407C-2969-49FB-A22A-A8890E4B76A5}" type="pres">
      <dgm:prSet presAssocID="{BD8C7107-B135-4334-B68D-055718BB04BE}" presName="connTx" presStyleLbl="parChTrans1D2" presStyleIdx="1" presStyleCnt="2"/>
      <dgm:spPr/>
    </dgm:pt>
    <dgm:pt modelId="{BE11776C-D0EB-42AE-9973-BBC0940B1C85}" type="pres">
      <dgm:prSet presAssocID="{DE672485-628A-4B7D-A35D-2136D663DD9A}" presName="root2" presStyleCnt="0"/>
      <dgm:spPr/>
    </dgm:pt>
    <dgm:pt modelId="{74916B14-1B21-4BA1-B1E4-CCBF862B9305}" type="pres">
      <dgm:prSet presAssocID="{DE672485-628A-4B7D-A35D-2136D663DD9A}" presName="LevelTwoTextNode" presStyleLbl="node2" presStyleIdx="1" presStyleCnt="2" custLinFactX="143774" custLinFactNeighborX="200000" custLinFactNeighborY="84013">
        <dgm:presLayoutVars>
          <dgm:chPref val="3"/>
        </dgm:presLayoutVars>
      </dgm:prSet>
      <dgm:spPr/>
    </dgm:pt>
    <dgm:pt modelId="{DC977992-F26C-40AC-AEEB-93449CB92AA0}" type="pres">
      <dgm:prSet presAssocID="{DE672485-628A-4B7D-A35D-2136D663DD9A}" presName="level3hierChild" presStyleCnt="0"/>
      <dgm:spPr/>
    </dgm:pt>
  </dgm:ptLst>
  <dgm:cxnLst>
    <dgm:cxn modelId="{262D0E07-4033-45B5-83BD-3E3B1FDE4F98}" srcId="{078DCAD6-CED9-4E49-B14E-49DE8EF10266}" destId="{0FE2E632-68EA-4366-975C-B0E22550D527}" srcOrd="0" destOrd="0" parTransId="{6D0BBD76-8B15-472B-AA0F-132C4412323A}" sibTransId="{23C34F4C-53F8-4A94-9F91-75EA42881549}"/>
    <dgm:cxn modelId="{0A67F70A-7F9E-4913-9BBC-5199BFEEB1EC}" srcId="{52518FFB-C6F0-495F-936F-21C029DEB1E3}" destId="{DE672485-628A-4B7D-A35D-2136D663DD9A}" srcOrd="0" destOrd="0" parTransId="{BD8C7107-B135-4334-B68D-055718BB04BE}" sibTransId="{6B1AF3E8-3D38-4176-85AB-7ACA6075A044}"/>
    <dgm:cxn modelId="{B03C860C-A467-4A84-962D-9582B0C9DF43}" srcId="{E6A1C625-9C00-41EC-8E98-E5789E20EC9E}" destId="{078DCAD6-CED9-4E49-B14E-49DE8EF10266}" srcOrd="0" destOrd="0" parTransId="{58FAEABE-9198-4012-A641-D71A9191A75E}" sibTransId="{44DD4134-5659-45E1-A8DD-CB19BAB86718}"/>
    <dgm:cxn modelId="{4CDB461B-F444-4F8B-85A9-A04B509F704C}" type="presOf" srcId="{D14B54CD-D371-4D47-8129-BC2753CB6AD5}" destId="{F611FC71-95B0-4236-9D80-C9907024FD5C}" srcOrd="0" destOrd="0" presId="urn:microsoft.com/office/officeart/2005/8/layout/hierarchy2"/>
    <dgm:cxn modelId="{B6E04B27-DF15-4FB7-9B44-A6FD6DCC3839}" type="presOf" srcId="{6D0BBD76-8B15-472B-AA0F-132C4412323A}" destId="{D13A12A8-38DC-434F-BDE0-9287E9DFDBD8}" srcOrd="1" destOrd="0" presId="urn:microsoft.com/office/officeart/2005/8/layout/hierarchy2"/>
    <dgm:cxn modelId="{10910E28-B59C-41AF-9336-A2DD08C62349}" type="presOf" srcId="{078DCAD6-CED9-4E49-B14E-49DE8EF10266}" destId="{F4C12FFD-D594-48CB-A9A2-BB1BA706B388}" srcOrd="0" destOrd="0" presId="urn:microsoft.com/office/officeart/2005/8/layout/hierarchy2"/>
    <dgm:cxn modelId="{63E0E328-9960-4E33-9072-3752BFFC015C}" type="presOf" srcId="{58FAEABE-9198-4012-A641-D71A9191A75E}" destId="{90E39F09-D9F2-406E-9041-31EBB78216C7}" srcOrd="1" destOrd="0" presId="urn:microsoft.com/office/officeart/2005/8/layout/hierarchy2"/>
    <dgm:cxn modelId="{41480730-0305-4E30-B816-845BCF169718}" type="presOf" srcId="{BD8C7107-B135-4334-B68D-055718BB04BE}" destId="{FBCB407C-2969-49FB-A22A-A8890E4B76A5}" srcOrd="1" destOrd="0" presId="urn:microsoft.com/office/officeart/2005/8/layout/hierarchy2"/>
    <dgm:cxn modelId="{426F3632-4FCB-4300-9F4B-A9872ED32B82}" srcId="{BE9BB2E1-6D00-4008-9AF6-D4A0A4D646F7}" destId="{72DA6B74-5676-46DB-8F0F-C174AB24EECC}" srcOrd="0" destOrd="0" parTransId="{D14B54CD-D371-4D47-8129-BC2753CB6AD5}" sibTransId="{109D4F58-DD05-4410-8C7D-8A9C2817482E}"/>
    <dgm:cxn modelId="{C56DD535-73C5-4590-81E9-C65D9C9D5BDB}" type="presOf" srcId="{15695C1D-F23E-4B37-A813-A850A3783E38}" destId="{F52526AD-F904-4933-8813-F53DD68ECFB1}" srcOrd="1" destOrd="0" presId="urn:microsoft.com/office/officeart/2005/8/layout/hierarchy2"/>
    <dgm:cxn modelId="{6DBDB63B-CB27-4AB3-9D94-C6D5A111E83F}" type="presOf" srcId="{E6A1C625-9C00-41EC-8E98-E5789E20EC9E}" destId="{319F73F3-0161-4A3C-BA22-905D41E36C20}" srcOrd="0" destOrd="0" presId="urn:microsoft.com/office/officeart/2005/8/layout/hierarchy2"/>
    <dgm:cxn modelId="{461B193D-86EB-4903-8DF9-9AF35C1475BB}" type="presOf" srcId="{6D0BBD76-8B15-472B-AA0F-132C4412323A}" destId="{95E2B752-4152-474B-B9C7-65B04EDFBC50}" srcOrd="0" destOrd="0" presId="urn:microsoft.com/office/officeart/2005/8/layout/hierarchy2"/>
    <dgm:cxn modelId="{AE7F283F-88F9-4BCE-9281-A8F15C534E58}" type="presOf" srcId="{0FE2E632-68EA-4366-975C-B0E22550D527}" destId="{6B77BDE3-4BA0-44FD-B6C5-0E67EF8D10D2}" srcOrd="0" destOrd="0" presId="urn:microsoft.com/office/officeart/2005/8/layout/hierarchy2"/>
    <dgm:cxn modelId="{97C6EF40-C9CC-4374-BB71-660BBD88FA69}" srcId="{0FE2E632-68EA-4366-975C-B0E22550D527}" destId="{182F71FB-F70F-41DC-9A57-7249F5F16436}" srcOrd="0" destOrd="0" parTransId="{A0DACA8F-B32B-4F9B-B72C-7C6CEA42361A}" sibTransId="{20E47F30-8416-4D71-8013-55D76832AC55}"/>
    <dgm:cxn modelId="{057E1E5D-23BE-4AD9-AC94-0A5C0C85C84F}" type="presOf" srcId="{A04528EB-7FDA-4950-A3BF-C185ED85147C}" destId="{48CE175F-42C9-48AC-97F8-8731E81E642A}" srcOrd="0" destOrd="0" presId="urn:microsoft.com/office/officeart/2005/8/layout/hierarchy2"/>
    <dgm:cxn modelId="{52568F5E-DE83-4718-8929-1962CEA7CD20}" type="presOf" srcId="{209C8EAD-81FD-4766-870B-B4BE00BED6DC}" destId="{C0CBD448-8EA4-4EB1-AA74-4AC5C867B840}" srcOrd="1" destOrd="0" presId="urn:microsoft.com/office/officeart/2005/8/layout/hierarchy2"/>
    <dgm:cxn modelId="{E1768E61-2F12-4983-AD22-60FC2F0BE274}" type="presOf" srcId="{A0DACA8F-B32B-4F9B-B72C-7C6CEA42361A}" destId="{0BBAC156-1409-44C9-B6EF-9538FE3954C7}" srcOrd="1" destOrd="0" presId="urn:microsoft.com/office/officeart/2005/8/layout/hierarchy2"/>
    <dgm:cxn modelId="{928B7E68-C6FC-46A6-BC36-7228AB4B603D}" type="presOf" srcId="{209C8EAD-81FD-4766-870B-B4BE00BED6DC}" destId="{EA13E318-AD3B-45F2-BCD3-FA65256F63F8}" srcOrd="0" destOrd="0" presId="urn:microsoft.com/office/officeart/2005/8/layout/hierarchy2"/>
    <dgm:cxn modelId="{17F69F6C-8269-4433-8811-450CD9B7C9B5}" type="presOf" srcId="{D14B54CD-D371-4D47-8129-BC2753CB6AD5}" destId="{B9CDDE60-874D-4CD4-AB2D-67E80CEF579F}" srcOrd="1" destOrd="0" presId="urn:microsoft.com/office/officeart/2005/8/layout/hierarchy2"/>
    <dgm:cxn modelId="{2D47D06D-021F-4990-95D6-6ECC0D841AC0}" type="presOf" srcId="{52518FFB-C6F0-495F-936F-21C029DEB1E3}" destId="{917DC7F7-1B01-4F8A-B67F-E49C3D870847}" srcOrd="0" destOrd="0" presId="urn:microsoft.com/office/officeart/2005/8/layout/hierarchy2"/>
    <dgm:cxn modelId="{E9882F4F-A548-497C-9566-5FD81BA25D85}" type="presOf" srcId="{BE78FB78-D664-464A-AE44-2928BBD9DB0A}" destId="{1F6050F4-1425-445D-B9E9-2BAF5C4A09B2}" srcOrd="0" destOrd="0" presId="urn:microsoft.com/office/officeart/2005/8/layout/hierarchy2"/>
    <dgm:cxn modelId="{41B51D56-F854-42C6-8DBB-8B71C5D88072}" srcId="{A04528EB-7FDA-4950-A3BF-C185ED85147C}" destId="{44E67758-9C2B-4F01-9D36-44ACB4039259}" srcOrd="0" destOrd="0" parTransId="{209C8EAD-81FD-4766-870B-B4BE00BED6DC}" sibTransId="{71F9E196-B33F-4695-A210-ED9CB41FA7EC}"/>
    <dgm:cxn modelId="{559B1759-9E9E-460A-B324-74A192B63462}" srcId="{BE78FB78-D664-464A-AE44-2928BBD9DB0A}" destId="{E6A1C625-9C00-41EC-8E98-E5789E20EC9E}" srcOrd="0" destOrd="0" parTransId="{DD91A7F4-E063-455A-AE37-E7B3D3E0A709}" sibTransId="{81F7D574-28C6-40D7-BF75-AFCBACA01DC9}"/>
    <dgm:cxn modelId="{DC1FAC7F-B391-4ECD-9771-80F50C01F541}" type="presOf" srcId="{A0DACA8F-B32B-4F9B-B72C-7C6CEA42361A}" destId="{88081009-92DE-4F77-9704-47DCA55D39DB}" srcOrd="0" destOrd="0" presId="urn:microsoft.com/office/officeart/2005/8/layout/hierarchy2"/>
    <dgm:cxn modelId="{1B833985-2213-4013-AA7A-0546F210D57C}" type="presOf" srcId="{72DA6B74-5676-46DB-8F0F-C174AB24EECC}" destId="{C4F6B8A0-0937-4484-96BA-0FCBDCD9A580}" srcOrd="0" destOrd="0" presId="urn:microsoft.com/office/officeart/2005/8/layout/hierarchy2"/>
    <dgm:cxn modelId="{6347EE8C-F626-4FEF-8F24-7367431D042C}" srcId="{BE78FB78-D664-464A-AE44-2928BBD9DB0A}" destId="{52518FFB-C6F0-495F-936F-21C029DEB1E3}" srcOrd="1" destOrd="0" parTransId="{1DEE5258-E1DE-4DDC-BEC0-FEA17C35CAD1}" sibTransId="{8917B7F5-7664-44B7-8C9C-13028EEF2FF9}"/>
    <dgm:cxn modelId="{70310B97-E658-467D-8A79-583653D295E7}" type="presOf" srcId="{BE9BB2E1-6D00-4008-9AF6-D4A0A4D646F7}" destId="{70D3A2E3-91CF-4639-BA8A-FB9F28A30A01}" srcOrd="0" destOrd="0" presId="urn:microsoft.com/office/officeart/2005/8/layout/hierarchy2"/>
    <dgm:cxn modelId="{327CC7AB-3E26-41A5-AC2A-2D3F26C440F6}" type="presOf" srcId="{15695C1D-F23E-4B37-A813-A850A3783E38}" destId="{0C6CBDCB-FED2-41F5-9226-46C626C6B583}" srcOrd="0" destOrd="0" presId="urn:microsoft.com/office/officeart/2005/8/layout/hierarchy2"/>
    <dgm:cxn modelId="{60DE94AF-985D-49DA-9F41-370854B8801A}" type="presOf" srcId="{BD8C7107-B135-4334-B68D-055718BB04BE}" destId="{5992F284-86A7-416D-BF48-F301B6A8AEF7}" srcOrd="0" destOrd="0" presId="urn:microsoft.com/office/officeart/2005/8/layout/hierarchy2"/>
    <dgm:cxn modelId="{F5E0BBB2-320C-45E5-8C71-5FA8558B8746}" type="presOf" srcId="{44E67758-9C2B-4F01-9D36-44ACB4039259}" destId="{03AC53C9-72DA-4199-8AA4-6B4D8A132F7E}" srcOrd="0" destOrd="0" presId="urn:microsoft.com/office/officeart/2005/8/layout/hierarchy2"/>
    <dgm:cxn modelId="{113997D2-1E18-49EB-A5F6-2FCF68634FC7}" type="presOf" srcId="{58FAEABE-9198-4012-A641-D71A9191A75E}" destId="{226A1135-50B8-4DCB-AD05-D3A1204C4DA0}" srcOrd="0" destOrd="0" presId="urn:microsoft.com/office/officeart/2005/8/layout/hierarchy2"/>
    <dgm:cxn modelId="{F70F39DA-C096-45C7-B414-987988FAEA0B}" type="presOf" srcId="{182F71FB-F70F-41DC-9A57-7249F5F16436}" destId="{58CB24C9-61AA-480F-AB6C-95CDD3EF6C9E}" srcOrd="0" destOrd="0" presId="urn:microsoft.com/office/officeart/2005/8/layout/hierarchy2"/>
    <dgm:cxn modelId="{F2B407E1-F246-49FF-A71B-8C8F9A9B3256}" type="presOf" srcId="{ABB297B1-961E-44EF-8F94-DC6C017042E0}" destId="{E53EF190-BD1D-4F97-9E19-C9CF1935EB37}" srcOrd="1" destOrd="0" presId="urn:microsoft.com/office/officeart/2005/8/layout/hierarchy2"/>
    <dgm:cxn modelId="{6093B5E9-C9A3-465E-9797-5A0ACE7D9522}" srcId="{44E67758-9C2B-4F01-9D36-44ACB4039259}" destId="{BE9BB2E1-6D00-4008-9AF6-D4A0A4D646F7}" srcOrd="0" destOrd="0" parTransId="{ABB297B1-961E-44EF-8F94-DC6C017042E0}" sibTransId="{88623C90-12F2-490A-BC11-4AB4A91029D4}"/>
    <dgm:cxn modelId="{5A7A68FB-3D18-48CE-BB16-2BBFE41470B3}" type="presOf" srcId="{ABB297B1-961E-44EF-8F94-DC6C017042E0}" destId="{6696A99D-CDC0-4B9E-A61B-9B2B0A1F5D09}" srcOrd="0" destOrd="0" presId="urn:microsoft.com/office/officeart/2005/8/layout/hierarchy2"/>
    <dgm:cxn modelId="{D2858AFB-396A-4385-B59A-AB9796802C69}" type="presOf" srcId="{DE672485-628A-4B7D-A35D-2136D663DD9A}" destId="{74916B14-1B21-4BA1-B1E4-CCBF862B9305}" srcOrd="0" destOrd="0" presId="urn:microsoft.com/office/officeart/2005/8/layout/hierarchy2"/>
    <dgm:cxn modelId="{4C532DFF-E3F2-4082-9615-BA0388FE62C3}" srcId="{078DCAD6-CED9-4E49-B14E-49DE8EF10266}" destId="{A04528EB-7FDA-4950-A3BF-C185ED85147C}" srcOrd="1" destOrd="0" parTransId="{15695C1D-F23E-4B37-A813-A850A3783E38}" sibTransId="{4F08332F-B7E4-491D-ACF0-174321B4E1D9}"/>
    <dgm:cxn modelId="{D6F0A0E6-0468-436B-8E27-713F00BD78CE}" type="presParOf" srcId="{1F6050F4-1425-445D-B9E9-2BAF5C4A09B2}" destId="{27C91205-DD36-4A95-8DAD-506951FBC226}" srcOrd="0" destOrd="0" presId="urn:microsoft.com/office/officeart/2005/8/layout/hierarchy2"/>
    <dgm:cxn modelId="{70FB813C-51DC-4EA2-A3A2-2479562CFE57}" type="presParOf" srcId="{27C91205-DD36-4A95-8DAD-506951FBC226}" destId="{319F73F3-0161-4A3C-BA22-905D41E36C20}" srcOrd="0" destOrd="0" presId="urn:microsoft.com/office/officeart/2005/8/layout/hierarchy2"/>
    <dgm:cxn modelId="{0FA00AFC-E96E-4BE9-85B5-2CB5CF33EC55}" type="presParOf" srcId="{27C91205-DD36-4A95-8DAD-506951FBC226}" destId="{A26B6887-A43E-47B6-A5EF-A8A42FFD5F80}" srcOrd="1" destOrd="0" presId="urn:microsoft.com/office/officeart/2005/8/layout/hierarchy2"/>
    <dgm:cxn modelId="{582471EE-ED43-4A3D-BB00-30A892792ACB}" type="presParOf" srcId="{A26B6887-A43E-47B6-A5EF-A8A42FFD5F80}" destId="{226A1135-50B8-4DCB-AD05-D3A1204C4DA0}" srcOrd="0" destOrd="0" presId="urn:microsoft.com/office/officeart/2005/8/layout/hierarchy2"/>
    <dgm:cxn modelId="{79679F84-DEF5-440C-8DBA-08267B168B81}" type="presParOf" srcId="{226A1135-50B8-4DCB-AD05-D3A1204C4DA0}" destId="{90E39F09-D9F2-406E-9041-31EBB78216C7}" srcOrd="0" destOrd="0" presId="urn:microsoft.com/office/officeart/2005/8/layout/hierarchy2"/>
    <dgm:cxn modelId="{2676DD63-5ED6-4DE3-991A-A53260F9D82E}" type="presParOf" srcId="{A26B6887-A43E-47B6-A5EF-A8A42FFD5F80}" destId="{463A350A-60A3-40DA-83D9-10E506FA3202}" srcOrd="1" destOrd="0" presId="urn:microsoft.com/office/officeart/2005/8/layout/hierarchy2"/>
    <dgm:cxn modelId="{4620EF63-AB7A-4F50-B0CF-F0492D5FB92A}" type="presParOf" srcId="{463A350A-60A3-40DA-83D9-10E506FA3202}" destId="{F4C12FFD-D594-48CB-A9A2-BB1BA706B388}" srcOrd="0" destOrd="0" presId="urn:microsoft.com/office/officeart/2005/8/layout/hierarchy2"/>
    <dgm:cxn modelId="{A8E7E279-88AB-4007-B1BB-BECA7DB66D08}" type="presParOf" srcId="{463A350A-60A3-40DA-83D9-10E506FA3202}" destId="{A0E281CE-3130-4F1F-B7A7-8914C18A2A75}" srcOrd="1" destOrd="0" presId="urn:microsoft.com/office/officeart/2005/8/layout/hierarchy2"/>
    <dgm:cxn modelId="{E8DB9388-86FF-4C64-99E0-F65815DC49D8}" type="presParOf" srcId="{A0E281CE-3130-4F1F-B7A7-8914C18A2A75}" destId="{95E2B752-4152-474B-B9C7-65B04EDFBC50}" srcOrd="0" destOrd="0" presId="urn:microsoft.com/office/officeart/2005/8/layout/hierarchy2"/>
    <dgm:cxn modelId="{6EEE01B7-4EE1-4106-AF10-C59B2275F0C0}" type="presParOf" srcId="{95E2B752-4152-474B-B9C7-65B04EDFBC50}" destId="{D13A12A8-38DC-434F-BDE0-9287E9DFDBD8}" srcOrd="0" destOrd="0" presId="urn:microsoft.com/office/officeart/2005/8/layout/hierarchy2"/>
    <dgm:cxn modelId="{2415FDED-C6ED-43BB-B923-6764FA2D4D37}" type="presParOf" srcId="{A0E281CE-3130-4F1F-B7A7-8914C18A2A75}" destId="{EE825677-79C2-4DC5-926E-2258777383C5}" srcOrd="1" destOrd="0" presId="urn:microsoft.com/office/officeart/2005/8/layout/hierarchy2"/>
    <dgm:cxn modelId="{98250DA8-3638-4429-85C6-54E9A5F2C5C7}" type="presParOf" srcId="{EE825677-79C2-4DC5-926E-2258777383C5}" destId="{6B77BDE3-4BA0-44FD-B6C5-0E67EF8D10D2}" srcOrd="0" destOrd="0" presId="urn:microsoft.com/office/officeart/2005/8/layout/hierarchy2"/>
    <dgm:cxn modelId="{E94071AC-6EAA-4314-83C5-99B16CA07DC7}" type="presParOf" srcId="{EE825677-79C2-4DC5-926E-2258777383C5}" destId="{DA814CB3-B376-4800-9839-B1E9247DC7E5}" srcOrd="1" destOrd="0" presId="urn:microsoft.com/office/officeart/2005/8/layout/hierarchy2"/>
    <dgm:cxn modelId="{3B74A08A-1CF4-4C84-BFEC-95253060A574}" type="presParOf" srcId="{DA814CB3-B376-4800-9839-B1E9247DC7E5}" destId="{88081009-92DE-4F77-9704-47DCA55D39DB}" srcOrd="0" destOrd="0" presId="urn:microsoft.com/office/officeart/2005/8/layout/hierarchy2"/>
    <dgm:cxn modelId="{8BEBF599-2AFE-4ACE-9D6A-958BE5B53649}" type="presParOf" srcId="{88081009-92DE-4F77-9704-47DCA55D39DB}" destId="{0BBAC156-1409-44C9-B6EF-9538FE3954C7}" srcOrd="0" destOrd="0" presId="urn:microsoft.com/office/officeart/2005/8/layout/hierarchy2"/>
    <dgm:cxn modelId="{7A643BAE-6B06-4C99-ABF3-6878C38519BD}" type="presParOf" srcId="{DA814CB3-B376-4800-9839-B1E9247DC7E5}" destId="{493374A4-1D9E-4B81-993F-B47C78C87035}" srcOrd="1" destOrd="0" presId="urn:microsoft.com/office/officeart/2005/8/layout/hierarchy2"/>
    <dgm:cxn modelId="{03EC9F65-4928-4459-B5E5-0849FB7ED582}" type="presParOf" srcId="{493374A4-1D9E-4B81-993F-B47C78C87035}" destId="{58CB24C9-61AA-480F-AB6C-95CDD3EF6C9E}" srcOrd="0" destOrd="0" presId="urn:microsoft.com/office/officeart/2005/8/layout/hierarchy2"/>
    <dgm:cxn modelId="{83AC288B-FAB6-463B-A5EC-EED3F9EB94E9}" type="presParOf" srcId="{493374A4-1D9E-4B81-993F-B47C78C87035}" destId="{D871C7A9-8740-48EB-B6C4-376D9766E896}" srcOrd="1" destOrd="0" presId="urn:microsoft.com/office/officeart/2005/8/layout/hierarchy2"/>
    <dgm:cxn modelId="{419C6249-34BB-4CF1-B11C-7AA09C9E0F99}" type="presParOf" srcId="{A0E281CE-3130-4F1F-B7A7-8914C18A2A75}" destId="{0C6CBDCB-FED2-41F5-9226-46C626C6B583}" srcOrd="2" destOrd="0" presId="urn:microsoft.com/office/officeart/2005/8/layout/hierarchy2"/>
    <dgm:cxn modelId="{7594D759-411A-4423-A8F2-493AFFC354A4}" type="presParOf" srcId="{0C6CBDCB-FED2-41F5-9226-46C626C6B583}" destId="{F52526AD-F904-4933-8813-F53DD68ECFB1}" srcOrd="0" destOrd="0" presId="urn:microsoft.com/office/officeart/2005/8/layout/hierarchy2"/>
    <dgm:cxn modelId="{38AC8390-6517-40A3-83AC-BFA36ECE1E1C}" type="presParOf" srcId="{A0E281CE-3130-4F1F-B7A7-8914C18A2A75}" destId="{FA7C311D-3B55-4E78-8CF8-BC13C3E36651}" srcOrd="3" destOrd="0" presId="urn:microsoft.com/office/officeart/2005/8/layout/hierarchy2"/>
    <dgm:cxn modelId="{D742EF29-CDB9-4F0F-9A8F-928A286A0394}" type="presParOf" srcId="{FA7C311D-3B55-4E78-8CF8-BC13C3E36651}" destId="{48CE175F-42C9-48AC-97F8-8731E81E642A}" srcOrd="0" destOrd="0" presId="urn:microsoft.com/office/officeart/2005/8/layout/hierarchy2"/>
    <dgm:cxn modelId="{A1FA3C8B-0F12-43B9-B261-EFAF11E64916}" type="presParOf" srcId="{FA7C311D-3B55-4E78-8CF8-BC13C3E36651}" destId="{EE664B97-6462-4854-8FEC-67C8C7CFF751}" srcOrd="1" destOrd="0" presId="urn:microsoft.com/office/officeart/2005/8/layout/hierarchy2"/>
    <dgm:cxn modelId="{518EC31B-0A28-4BF7-A310-6A09D21BD3DB}" type="presParOf" srcId="{EE664B97-6462-4854-8FEC-67C8C7CFF751}" destId="{EA13E318-AD3B-45F2-BCD3-FA65256F63F8}" srcOrd="0" destOrd="0" presId="urn:microsoft.com/office/officeart/2005/8/layout/hierarchy2"/>
    <dgm:cxn modelId="{B27005B0-929D-43C5-8E28-99F45E4874CD}" type="presParOf" srcId="{EA13E318-AD3B-45F2-BCD3-FA65256F63F8}" destId="{C0CBD448-8EA4-4EB1-AA74-4AC5C867B840}" srcOrd="0" destOrd="0" presId="urn:microsoft.com/office/officeart/2005/8/layout/hierarchy2"/>
    <dgm:cxn modelId="{7B23F2A3-55CF-464A-BF8C-9D659D95D83E}" type="presParOf" srcId="{EE664B97-6462-4854-8FEC-67C8C7CFF751}" destId="{8BD160CC-D3CF-4B29-8C54-12A307504665}" srcOrd="1" destOrd="0" presId="urn:microsoft.com/office/officeart/2005/8/layout/hierarchy2"/>
    <dgm:cxn modelId="{2422558B-5BBC-42AA-9EE3-734C8841AE30}" type="presParOf" srcId="{8BD160CC-D3CF-4B29-8C54-12A307504665}" destId="{03AC53C9-72DA-4199-8AA4-6B4D8A132F7E}" srcOrd="0" destOrd="0" presId="urn:microsoft.com/office/officeart/2005/8/layout/hierarchy2"/>
    <dgm:cxn modelId="{359C4040-0ED8-4E1A-930C-375ABAC99A0E}" type="presParOf" srcId="{8BD160CC-D3CF-4B29-8C54-12A307504665}" destId="{0734F314-A480-41ED-93D7-E951227BF40A}" srcOrd="1" destOrd="0" presId="urn:microsoft.com/office/officeart/2005/8/layout/hierarchy2"/>
    <dgm:cxn modelId="{80887DAC-CE1B-4967-A09D-08ED6713CE7D}" type="presParOf" srcId="{0734F314-A480-41ED-93D7-E951227BF40A}" destId="{6696A99D-CDC0-4B9E-A61B-9B2B0A1F5D09}" srcOrd="0" destOrd="0" presId="urn:microsoft.com/office/officeart/2005/8/layout/hierarchy2"/>
    <dgm:cxn modelId="{78F5434E-26C0-425D-9D1B-4DD376D7CD0F}" type="presParOf" srcId="{6696A99D-CDC0-4B9E-A61B-9B2B0A1F5D09}" destId="{E53EF190-BD1D-4F97-9E19-C9CF1935EB37}" srcOrd="0" destOrd="0" presId="urn:microsoft.com/office/officeart/2005/8/layout/hierarchy2"/>
    <dgm:cxn modelId="{2EED0937-205D-438E-8F33-8EB6EAD83A8A}" type="presParOf" srcId="{0734F314-A480-41ED-93D7-E951227BF40A}" destId="{07DA9B49-7B6B-4818-97F0-4B7AA3125FEC}" srcOrd="1" destOrd="0" presId="urn:microsoft.com/office/officeart/2005/8/layout/hierarchy2"/>
    <dgm:cxn modelId="{93FA4557-47B5-4F99-8BA4-39C7D972FC85}" type="presParOf" srcId="{07DA9B49-7B6B-4818-97F0-4B7AA3125FEC}" destId="{70D3A2E3-91CF-4639-BA8A-FB9F28A30A01}" srcOrd="0" destOrd="0" presId="urn:microsoft.com/office/officeart/2005/8/layout/hierarchy2"/>
    <dgm:cxn modelId="{C3E09D1E-7B31-4AD6-A95B-46A98DD8D52B}" type="presParOf" srcId="{07DA9B49-7B6B-4818-97F0-4B7AA3125FEC}" destId="{12F891FB-3AF9-4620-AF90-990EABEAF4FF}" srcOrd="1" destOrd="0" presId="urn:microsoft.com/office/officeart/2005/8/layout/hierarchy2"/>
    <dgm:cxn modelId="{D1303B6E-2740-42F1-B144-0D37EFCF8346}" type="presParOf" srcId="{12F891FB-3AF9-4620-AF90-990EABEAF4FF}" destId="{F611FC71-95B0-4236-9D80-C9907024FD5C}" srcOrd="0" destOrd="0" presId="urn:microsoft.com/office/officeart/2005/8/layout/hierarchy2"/>
    <dgm:cxn modelId="{9A316BDB-84EF-4BC2-A5A0-CB8476711849}" type="presParOf" srcId="{F611FC71-95B0-4236-9D80-C9907024FD5C}" destId="{B9CDDE60-874D-4CD4-AB2D-67E80CEF579F}" srcOrd="0" destOrd="0" presId="urn:microsoft.com/office/officeart/2005/8/layout/hierarchy2"/>
    <dgm:cxn modelId="{921B7531-5B1A-4599-90DD-28164E0B990B}" type="presParOf" srcId="{12F891FB-3AF9-4620-AF90-990EABEAF4FF}" destId="{7795DE04-F8E6-447D-9E6F-2064CA2526C3}" srcOrd="1" destOrd="0" presId="urn:microsoft.com/office/officeart/2005/8/layout/hierarchy2"/>
    <dgm:cxn modelId="{C5EC1CFE-518D-45AD-AA23-0C57462F8D85}" type="presParOf" srcId="{7795DE04-F8E6-447D-9E6F-2064CA2526C3}" destId="{C4F6B8A0-0937-4484-96BA-0FCBDCD9A580}" srcOrd="0" destOrd="0" presId="urn:microsoft.com/office/officeart/2005/8/layout/hierarchy2"/>
    <dgm:cxn modelId="{A6CB26C9-A7DC-4AAC-A2B1-17C842661FC2}" type="presParOf" srcId="{7795DE04-F8E6-447D-9E6F-2064CA2526C3}" destId="{EFE95C3C-6B03-47A5-B39D-95D2640B306B}" srcOrd="1" destOrd="0" presId="urn:microsoft.com/office/officeart/2005/8/layout/hierarchy2"/>
    <dgm:cxn modelId="{BD9FB45B-AA48-402F-ABA5-86B8AADF2536}" type="presParOf" srcId="{1F6050F4-1425-445D-B9E9-2BAF5C4A09B2}" destId="{2C1BDCE0-69A9-4A32-AA92-E765EAE76052}" srcOrd="1" destOrd="0" presId="urn:microsoft.com/office/officeart/2005/8/layout/hierarchy2"/>
    <dgm:cxn modelId="{D6A3DDB4-A900-4A5F-9985-A93B3AEBE54F}" type="presParOf" srcId="{2C1BDCE0-69A9-4A32-AA92-E765EAE76052}" destId="{917DC7F7-1B01-4F8A-B67F-E49C3D870847}" srcOrd="0" destOrd="0" presId="urn:microsoft.com/office/officeart/2005/8/layout/hierarchy2"/>
    <dgm:cxn modelId="{8B4FDC40-8F9F-4177-8F16-587118AA4A82}" type="presParOf" srcId="{2C1BDCE0-69A9-4A32-AA92-E765EAE76052}" destId="{CA76EFAB-73B0-4DA1-B105-483510A9506A}" srcOrd="1" destOrd="0" presId="urn:microsoft.com/office/officeart/2005/8/layout/hierarchy2"/>
    <dgm:cxn modelId="{B2346238-34EF-4D00-B15F-C8AF9498D9F0}" type="presParOf" srcId="{CA76EFAB-73B0-4DA1-B105-483510A9506A}" destId="{5992F284-86A7-416D-BF48-F301B6A8AEF7}" srcOrd="0" destOrd="0" presId="urn:microsoft.com/office/officeart/2005/8/layout/hierarchy2"/>
    <dgm:cxn modelId="{143D08E5-69DD-4D42-B819-80D41FF9FD9B}" type="presParOf" srcId="{5992F284-86A7-416D-BF48-F301B6A8AEF7}" destId="{FBCB407C-2969-49FB-A22A-A8890E4B76A5}" srcOrd="0" destOrd="0" presId="urn:microsoft.com/office/officeart/2005/8/layout/hierarchy2"/>
    <dgm:cxn modelId="{67921849-E826-4E52-98C4-09953E6B1101}" type="presParOf" srcId="{CA76EFAB-73B0-4DA1-B105-483510A9506A}" destId="{BE11776C-D0EB-42AE-9973-BBC0940B1C85}" srcOrd="1" destOrd="0" presId="urn:microsoft.com/office/officeart/2005/8/layout/hierarchy2"/>
    <dgm:cxn modelId="{8A9362B4-94A2-4341-BE86-D06EA8B1FD6A}" type="presParOf" srcId="{BE11776C-D0EB-42AE-9973-BBC0940B1C85}" destId="{74916B14-1B21-4BA1-B1E4-CCBF862B9305}" srcOrd="0" destOrd="0" presId="urn:microsoft.com/office/officeart/2005/8/layout/hierarchy2"/>
    <dgm:cxn modelId="{00CC5210-5D9F-4AF0-896B-72B06767F2A6}" type="presParOf" srcId="{BE11776C-D0EB-42AE-9973-BBC0940B1C85}" destId="{DC977992-F26C-40AC-AEEB-93449CB92AA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8511D9-97EA-4F9E-9485-736DFA42E3F6}" type="doc">
      <dgm:prSet loTypeId="urn:microsoft.com/office/officeart/2005/8/layout/chevron1" loCatId="process" qsTypeId="urn:microsoft.com/office/officeart/2005/8/quickstyle/simple1" qsCatId="simple" csTypeId="urn:microsoft.com/office/officeart/2005/8/colors/accent0_3" csCatId="mainScheme" phldr="1"/>
      <dgm:spPr/>
    </dgm:pt>
    <dgm:pt modelId="{FB5FFE3F-1642-469C-88A2-EA7E22A2662D}">
      <dgm:prSet phldrT="[Text]"/>
      <dgm:spPr/>
      <dgm:t>
        <a:bodyPr/>
        <a:lstStyle/>
        <a:p>
          <a:r>
            <a:rPr lang="en-US" b="0" dirty="0"/>
            <a:t>6 months</a:t>
          </a:r>
        </a:p>
      </dgm:t>
    </dgm:pt>
    <dgm:pt modelId="{D15B0D95-3E91-41FA-AFD1-ACECED3C942D}" type="parTrans" cxnId="{A4219FD8-580C-4488-9CEB-F88C6D3A96C2}">
      <dgm:prSet/>
      <dgm:spPr/>
      <dgm:t>
        <a:bodyPr/>
        <a:lstStyle/>
        <a:p>
          <a:endParaRPr lang="en-US" b="0"/>
        </a:p>
      </dgm:t>
    </dgm:pt>
    <dgm:pt modelId="{A7BDE768-6D64-4FA8-ADD5-FFA35639030C}" type="sibTrans" cxnId="{A4219FD8-580C-4488-9CEB-F88C6D3A96C2}">
      <dgm:prSet/>
      <dgm:spPr/>
      <dgm:t>
        <a:bodyPr/>
        <a:lstStyle/>
        <a:p>
          <a:endParaRPr lang="en-US" b="0"/>
        </a:p>
      </dgm:t>
    </dgm:pt>
    <dgm:pt modelId="{899BB4D8-F456-410D-BFAE-A2313CAD8DFE}">
      <dgm:prSet phldrT="[Text]"/>
      <dgm:spPr/>
      <dgm:t>
        <a:bodyPr/>
        <a:lstStyle/>
        <a:p>
          <a:r>
            <a:rPr lang="en-US" b="0" dirty="0"/>
            <a:t>3 months</a:t>
          </a:r>
        </a:p>
      </dgm:t>
    </dgm:pt>
    <dgm:pt modelId="{CDCBB1CF-ADED-4FD8-874F-6F1C64983A02}" type="parTrans" cxnId="{0E030F2F-B614-46A9-9A47-00D2347AAF51}">
      <dgm:prSet/>
      <dgm:spPr/>
      <dgm:t>
        <a:bodyPr/>
        <a:lstStyle/>
        <a:p>
          <a:endParaRPr lang="en-US" b="0"/>
        </a:p>
      </dgm:t>
    </dgm:pt>
    <dgm:pt modelId="{69696AC8-884F-4C2B-8B07-45AD86730C7C}" type="sibTrans" cxnId="{0E030F2F-B614-46A9-9A47-00D2347AAF51}">
      <dgm:prSet/>
      <dgm:spPr/>
      <dgm:t>
        <a:bodyPr/>
        <a:lstStyle/>
        <a:p>
          <a:endParaRPr lang="en-US" b="0"/>
        </a:p>
      </dgm:t>
    </dgm:pt>
    <dgm:pt modelId="{7888C10E-62DD-4653-B5A4-81EAAEFA20A7}">
      <dgm:prSet phldrT="[Text]"/>
      <dgm:spPr/>
      <dgm:t>
        <a:bodyPr/>
        <a:lstStyle/>
        <a:p>
          <a:r>
            <a:rPr lang="en-US" b="0" dirty="0"/>
            <a:t>1 month</a:t>
          </a:r>
        </a:p>
      </dgm:t>
    </dgm:pt>
    <dgm:pt modelId="{8B2EC6F1-0B15-410F-A602-B248170451FE}" type="parTrans" cxnId="{9DB7311B-E06E-4AF9-9CA1-3DD44A1E75E9}">
      <dgm:prSet/>
      <dgm:spPr/>
      <dgm:t>
        <a:bodyPr/>
        <a:lstStyle/>
        <a:p>
          <a:endParaRPr lang="en-US" b="0"/>
        </a:p>
      </dgm:t>
    </dgm:pt>
    <dgm:pt modelId="{A80F11A5-7379-4092-95FA-B7C357178548}" type="sibTrans" cxnId="{9DB7311B-E06E-4AF9-9CA1-3DD44A1E75E9}">
      <dgm:prSet/>
      <dgm:spPr/>
      <dgm:t>
        <a:bodyPr/>
        <a:lstStyle/>
        <a:p>
          <a:endParaRPr lang="en-US" b="0"/>
        </a:p>
      </dgm:t>
    </dgm:pt>
    <dgm:pt modelId="{198C59CE-A566-4D04-9794-091BFCDD2F3D}">
      <dgm:prSet phldrT="[Text]"/>
      <dgm:spPr/>
      <dgm:t>
        <a:bodyPr/>
        <a:lstStyle/>
        <a:p>
          <a:r>
            <a:rPr lang="en-US" b="0" dirty="0"/>
            <a:t>2 months</a:t>
          </a:r>
        </a:p>
      </dgm:t>
    </dgm:pt>
    <dgm:pt modelId="{D3DF78DC-B893-4440-837B-B65067A385F1}" type="parTrans" cxnId="{D3ABCB3D-29C4-4617-B064-25997F18A1E6}">
      <dgm:prSet/>
      <dgm:spPr/>
      <dgm:t>
        <a:bodyPr/>
        <a:lstStyle/>
        <a:p>
          <a:endParaRPr lang="en-US" b="0"/>
        </a:p>
      </dgm:t>
    </dgm:pt>
    <dgm:pt modelId="{9406280D-B6E7-4163-8593-5A4A243946E2}" type="sibTrans" cxnId="{D3ABCB3D-29C4-4617-B064-25997F18A1E6}">
      <dgm:prSet/>
      <dgm:spPr/>
      <dgm:t>
        <a:bodyPr/>
        <a:lstStyle/>
        <a:p>
          <a:endParaRPr lang="en-US" b="0"/>
        </a:p>
      </dgm:t>
    </dgm:pt>
    <dgm:pt modelId="{4EC3F4D0-B077-4360-B57A-65948DEA2B33}" type="pres">
      <dgm:prSet presAssocID="{0D8511D9-97EA-4F9E-9485-736DFA42E3F6}" presName="Name0" presStyleCnt="0">
        <dgm:presLayoutVars>
          <dgm:dir/>
          <dgm:animLvl val="lvl"/>
          <dgm:resizeHandles val="exact"/>
        </dgm:presLayoutVars>
      </dgm:prSet>
      <dgm:spPr/>
    </dgm:pt>
    <dgm:pt modelId="{A4BE99A0-BF13-447B-8F5E-8D7681441808}" type="pres">
      <dgm:prSet presAssocID="{FB5FFE3F-1642-469C-88A2-EA7E22A2662D}" presName="parTxOnly" presStyleLbl="node1" presStyleIdx="0" presStyleCnt="4" custScaleX="72198">
        <dgm:presLayoutVars>
          <dgm:chMax val="0"/>
          <dgm:chPref val="0"/>
          <dgm:bulletEnabled val="1"/>
        </dgm:presLayoutVars>
      </dgm:prSet>
      <dgm:spPr/>
    </dgm:pt>
    <dgm:pt modelId="{465236A9-8420-438C-98F4-C4CD30122278}" type="pres">
      <dgm:prSet presAssocID="{A7BDE768-6D64-4FA8-ADD5-FFA35639030C}" presName="parTxOnlySpace" presStyleCnt="0"/>
      <dgm:spPr/>
    </dgm:pt>
    <dgm:pt modelId="{49C13F70-7551-45EC-9759-FEAB5A5D6B48}" type="pres">
      <dgm:prSet presAssocID="{899BB4D8-F456-410D-BFAE-A2313CAD8DFE}" presName="parTxOnly" presStyleLbl="node1" presStyleIdx="1" presStyleCnt="4" custScaleX="71820">
        <dgm:presLayoutVars>
          <dgm:chMax val="0"/>
          <dgm:chPref val="0"/>
          <dgm:bulletEnabled val="1"/>
        </dgm:presLayoutVars>
      </dgm:prSet>
      <dgm:spPr/>
    </dgm:pt>
    <dgm:pt modelId="{2E16198A-2699-4BB2-B19F-5F99550BBE8F}" type="pres">
      <dgm:prSet presAssocID="{69696AC8-884F-4C2B-8B07-45AD86730C7C}" presName="parTxOnlySpace" presStyleCnt="0"/>
      <dgm:spPr/>
    </dgm:pt>
    <dgm:pt modelId="{5D65D65C-6F97-4158-8E95-0C02A41D97CC}" type="pres">
      <dgm:prSet presAssocID="{198C59CE-A566-4D04-9794-091BFCDD2F3D}" presName="parTxOnly" presStyleLbl="node1" presStyleIdx="2" presStyleCnt="4" custScaleX="64451">
        <dgm:presLayoutVars>
          <dgm:chMax val="0"/>
          <dgm:chPref val="0"/>
          <dgm:bulletEnabled val="1"/>
        </dgm:presLayoutVars>
      </dgm:prSet>
      <dgm:spPr/>
    </dgm:pt>
    <dgm:pt modelId="{30C1D1F8-9E16-4834-9BE6-1608677D4DE4}" type="pres">
      <dgm:prSet presAssocID="{9406280D-B6E7-4163-8593-5A4A243946E2}" presName="parTxOnlySpace" presStyleCnt="0"/>
      <dgm:spPr/>
    </dgm:pt>
    <dgm:pt modelId="{5A6B63F3-E746-4F4D-BBA5-DF27A0CD38F1}" type="pres">
      <dgm:prSet presAssocID="{7888C10E-62DD-4653-B5A4-81EAAEFA20A7}" presName="parTxOnly" presStyleLbl="node1" presStyleIdx="3" presStyleCnt="4">
        <dgm:presLayoutVars>
          <dgm:chMax val="0"/>
          <dgm:chPref val="0"/>
          <dgm:bulletEnabled val="1"/>
        </dgm:presLayoutVars>
      </dgm:prSet>
      <dgm:spPr/>
    </dgm:pt>
  </dgm:ptLst>
  <dgm:cxnLst>
    <dgm:cxn modelId="{9DB7311B-E06E-4AF9-9CA1-3DD44A1E75E9}" srcId="{0D8511D9-97EA-4F9E-9485-736DFA42E3F6}" destId="{7888C10E-62DD-4653-B5A4-81EAAEFA20A7}" srcOrd="3" destOrd="0" parTransId="{8B2EC6F1-0B15-410F-A602-B248170451FE}" sibTransId="{A80F11A5-7379-4092-95FA-B7C357178548}"/>
    <dgm:cxn modelId="{0E030F2F-B614-46A9-9A47-00D2347AAF51}" srcId="{0D8511D9-97EA-4F9E-9485-736DFA42E3F6}" destId="{899BB4D8-F456-410D-BFAE-A2313CAD8DFE}" srcOrd="1" destOrd="0" parTransId="{CDCBB1CF-ADED-4FD8-874F-6F1C64983A02}" sibTransId="{69696AC8-884F-4C2B-8B07-45AD86730C7C}"/>
    <dgm:cxn modelId="{904CAF32-1C90-4F78-91EB-3927018F300C}" type="presOf" srcId="{198C59CE-A566-4D04-9794-091BFCDD2F3D}" destId="{5D65D65C-6F97-4158-8E95-0C02A41D97CC}" srcOrd="0" destOrd="0" presId="urn:microsoft.com/office/officeart/2005/8/layout/chevron1"/>
    <dgm:cxn modelId="{D3ABCB3D-29C4-4617-B064-25997F18A1E6}" srcId="{0D8511D9-97EA-4F9E-9485-736DFA42E3F6}" destId="{198C59CE-A566-4D04-9794-091BFCDD2F3D}" srcOrd="2" destOrd="0" parTransId="{D3DF78DC-B893-4440-837B-B65067A385F1}" sibTransId="{9406280D-B6E7-4163-8593-5A4A243946E2}"/>
    <dgm:cxn modelId="{B07B3F46-45E9-4C05-AB9C-210CA75EC48F}" type="presOf" srcId="{899BB4D8-F456-410D-BFAE-A2313CAD8DFE}" destId="{49C13F70-7551-45EC-9759-FEAB5A5D6B48}" srcOrd="0" destOrd="0" presId="urn:microsoft.com/office/officeart/2005/8/layout/chevron1"/>
    <dgm:cxn modelId="{41DC8F95-CF7B-4CBA-90DD-388C85BD6ED6}" type="presOf" srcId="{7888C10E-62DD-4653-B5A4-81EAAEFA20A7}" destId="{5A6B63F3-E746-4F4D-BBA5-DF27A0CD38F1}" srcOrd="0" destOrd="0" presId="urn:microsoft.com/office/officeart/2005/8/layout/chevron1"/>
    <dgm:cxn modelId="{A4219FD8-580C-4488-9CEB-F88C6D3A96C2}" srcId="{0D8511D9-97EA-4F9E-9485-736DFA42E3F6}" destId="{FB5FFE3F-1642-469C-88A2-EA7E22A2662D}" srcOrd="0" destOrd="0" parTransId="{D15B0D95-3E91-41FA-AFD1-ACECED3C942D}" sibTransId="{A7BDE768-6D64-4FA8-ADD5-FFA35639030C}"/>
    <dgm:cxn modelId="{1F9C95EC-2DAE-484A-AA94-45DAC423E304}" type="presOf" srcId="{0D8511D9-97EA-4F9E-9485-736DFA42E3F6}" destId="{4EC3F4D0-B077-4360-B57A-65948DEA2B33}" srcOrd="0" destOrd="0" presId="urn:microsoft.com/office/officeart/2005/8/layout/chevron1"/>
    <dgm:cxn modelId="{32B06DFB-832A-428B-A7B4-594AE7B86662}" type="presOf" srcId="{FB5FFE3F-1642-469C-88A2-EA7E22A2662D}" destId="{A4BE99A0-BF13-447B-8F5E-8D7681441808}" srcOrd="0" destOrd="0" presId="urn:microsoft.com/office/officeart/2005/8/layout/chevron1"/>
    <dgm:cxn modelId="{9C8399CE-417E-4B90-AC3C-0C7FD360EDEE}" type="presParOf" srcId="{4EC3F4D0-B077-4360-B57A-65948DEA2B33}" destId="{A4BE99A0-BF13-447B-8F5E-8D7681441808}" srcOrd="0" destOrd="0" presId="urn:microsoft.com/office/officeart/2005/8/layout/chevron1"/>
    <dgm:cxn modelId="{7BF73A37-0883-4376-8F99-C9529137BF26}" type="presParOf" srcId="{4EC3F4D0-B077-4360-B57A-65948DEA2B33}" destId="{465236A9-8420-438C-98F4-C4CD30122278}" srcOrd="1" destOrd="0" presId="urn:microsoft.com/office/officeart/2005/8/layout/chevron1"/>
    <dgm:cxn modelId="{501B3844-687F-4013-9402-B3267756B077}" type="presParOf" srcId="{4EC3F4D0-B077-4360-B57A-65948DEA2B33}" destId="{49C13F70-7551-45EC-9759-FEAB5A5D6B48}" srcOrd="2" destOrd="0" presId="urn:microsoft.com/office/officeart/2005/8/layout/chevron1"/>
    <dgm:cxn modelId="{809BB625-58F2-4DAC-B54B-3A3F46C72276}" type="presParOf" srcId="{4EC3F4D0-B077-4360-B57A-65948DEA2B33}" destId="{2E16198A-2699-4BB2-B19F-5F99550BBE8F}" srcOrd="3" destOrd="0" presId="urn:microsoft.com/office/officeart/2005/8/layout/chevron1"/>
    <dgm:cxn modelId="{CB1B226A-6D00-45ED-9B8B-AA54F410621A}" type="presParOf" srcId="{4EC3F4D0-B077-4360-B57A-65948DEA2B33}" destId="{5D65D65C-6F97-4158-8E95-0C02A41D97CC}" srcOrd="4" destOrd="0" presId="urn:microsoft.com/office/officeart/2005/8/layout/chevron1"/>
    <dgm:cxn modelId="{237836C3-8BAF-4DBA-B7FE-C9828F8755D2}" type="presParOf" srcId="{4EC3F4D0-B077-4360-B57A-65948DEA2B33}" destId="{30C1D1F8-9E16-4834-9BE6-1608677D4DE4}" srcOrd="5" destOrd="0" presId="urn:microsoft.com/office/officeart/2005/8/layout/chevron1"/>
    <dgm:cxn modelId="{27AC8055-4941-4594-8BDC-7655DF999C6D}" type="presParOf" srcId="{4EC3F4D0-B077-4360-B57A-65948DEA2B33}" destId="{5A6B63F3-E746-4F4D-BBA5-DF27A0CD38F1}"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F73F3-0161-4A3C-BA22-905D41E36C20}">
      <dsp:nvSpPr>
        <dsp:cNvPr id="0" name=""/>
        <dsp:cNvSpPr/>
      </dsp:nvSpPr>
      <dsp:spPr>
        <a:xfrm>
          <a:off x="3810" y="191944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Acquisition of Funding</a:t>
          </a:r>
        </a:p>
      </dsp:txBody>
      <dsp:txXfrm>
        <a:off x="23045" y="1938678"/>
        <a:ext cx="1275027" cy="618278"/>
      </dsp:txXfrm>
    </dsp:sp>
    <dsp:sp modelId="{226A1135-50B8-4DCB-AD05-D3A1204C4DA0}">
      <dsp:nvSpPr>
        <dsp:cNvPr id="0" name=""/>
        <dsp:cNvSpPr/>
      </dsp:nvSpPr>
      <dsp:spPr>
        <a:xfrm>
          <a:off x="1317307" y="2235688"/>
          <a:ext cx="525398" cy="24257"/>
        </a:xfrm>
        <a:custGeom>
          <a:avLst/>
          <a:gdLst/>
          <a:ahLst/>
          <a:cxnLst/>
          <a:rect l="0" t="0" r="0" b="0"/>
          <a:pathLst>
            <a:path>
              <a:moveTo>
                <a:pt x="0" y="12128"/>
              </a:moveTo>
              <a:lnTo>
                <a:pt x="525398" y="121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6872" y="2234682"/>
        <a:ext cx="26269" cy="26269"/>
      </dsp:txXfrm>
    </dsp:sp>
    <dsp:sp modelId="{F4C12FFD-D594-48CB-A9A2-BB1BA706B388}">
      <dsp:nvSpPr>
        <dsp:cNvPr id="0" name=""/>
        <dsp:cNvSpPr/>
      </dsp:nvSpPr>
      <dsp:spPr>
        <a:xfrm>
          <a:off x="1842706" y="191944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Renovation</a:t>
          </a:r>
        </a:p>
      </dsp:txBody>
      <dsp:txXfrm>
        <a:off x="1861941" y="1938678"/>
        <a:ext cx="1275027" cy="618278"/>
      </dsp:txXfrm>
    </dsp:sp>
    <dsp:sp modelId="{95E2B752-4152-474B-B9C7-65B04EDFBC50}">
      <dsp:nvSpPr>
        <dsp:cNvPr id="0" name=""/>
        <dsp:cNvSpPr/>
      </dsp:nvSpPr>
      <dsp:spPr>
        <a:xfrm rot="19457599">
          <a:off x="3095388" y="2046873"/>
          <a:ext cx="647030" cy="24257"/>
        </a:xfrm>
        <a:custGeom>
          <a:avLst/>
          <a:gdLst/>
          <a:ahLst/>
          <a:cxnLst/>
          <a:rect l="0" t="0" r="0" b="0"/>
          <a:pathLst>
            <a:path>
              <a:moveTo>
                <a:pt x="0" y="12128"/>
              </a:moveTo>
              <a:lnTo>
                <a:pt x="64703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02727" y="2042826"/>
        <a:ext cx="32351" cy="32351"/>
      </dsp:txXfrm>
    </dsp:sp>
    <dsp:sp modelId="{6B77BDE3-4BA0-44FD-B6C5-0E67EF8D10D2}">
      <dsp:nvSpPr>
        <dsp:cNvPr id="0" name=""/>
        <dsp:cNvSpPr/>
      </dsp:nvSpPr>
      <dsp:spPr>
        <a:xfrm>
          <a:off x="3681603" y="1541812"/>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Outfitting and Branding</a:t>
          </a:r>
        </a:p>
      </dsp:txBody>
      <dsp:txXfrm>
        <a:off x="3700838" y="1561047"/>
        <a:ext cx="1275027" cy="618278"/>
      </dsp:txXfrm>
    </dsp:sp>
    <dsp:sp modelId="{88081009-92DE-4F77-9704-47DCA55D39DB}">
      <dsp:nvSpPr>
        <dsp:cNvPr id="0" name=""/>
        <dsp:cNvSpPr/>
      </dsp:nvSpPr>
      <dsp:spPr>
        <a:xfrm>
          <a:off x="4995100" y="1858058"/>
          <a:ext cx="525398" cy="24257"/>
        </a:xfrm>
        <a:custGeom>
          <a:avLst/>
          <a:gdLst/>
          <a:ahLst/>
          <a:cxnLst/>
          <a:rect l="0" t="0" r="0" b="0"/>
          <a:pathLst>
            <a:path>
              <a:moveTo>
                <a:pt x="0" y="12128"/>
              </a:moveTo>
              <a:lnTo>
                <a:pt x="525398"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4665" y="1857052"/>
        <a:ext cx="26269" cy="26269"/>
      </dsp:txXfrm>
    </dsp:sp>
    <dsp:sp modelId="{58CB24C9-61AA-480F-AB6C-95CDD3EF6C9E}">
      <dsp:nvSpPr>
        <dsp:cNvPr id="0" name=""/>
        <dsp:cNvSpPr/>
      </dsp:nvSpPr>
      <dsp:spPr>
        <a:xfrm>
          <a:off x="5520499" y="1541812"/>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Furnishing and Final Prep</a:t>
          </a:r>
        </a:p>
      </dsp:txBody>
      <dsp:txXfrm>
        <a:off x="5539734" y="1561047"/>
        <a:ext cx="1275027" cy="618278"/>
      </dsp:txXfrm>
    </dsp:sp>
    <dsp:sp modelId="{0C6CBDCB-FED2-41F5-9226-46C626C6B583}">
      <dsp:nvSpPr>
        <dsp:cNvPr id="0" name=""/>
        <dsp:cNvSpPr/>
      </dsp:nvSpPr>
      <dsp:spPr>
        <a:xfrm rot="2142401">
          <a:off x="3095388" y="2424504"/>
          <a:ext cx="647030" cy="24257"/>
        </a:xfrm>
        <a:custGeom>
          <a:avLst/>
          <a:gdLst/>
          <a:ahLst/>
          <a:cxnLst/>
          <a:rect l="0" t="0" r="0" b="0"/>
          <a:pathLst>
            <a:path>
              <a:moveTo>
                <a:pt x="0" y="12128"/>
              </a:moveTo>
              <a:lnTo>
                <a:pt x="64703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402727" y="2420457"/>
        <a:ext cx="32351" cy="32351"/>
      </dsp:txXfrm>
    </dsp:sp>
    <dsp:sp modelId="{48CE175F-42C9-48AC-97F8-8731E81E642A}">
      <dsp:nvSpPr>
        <dsp:cNvPr id="0" name=""/>
        <dsp:cNvSpPr/>
      </dsp:nvSpPr>
      <dsp:spPr>
        <a:xfrm>
          <a:off x="3681603" y="229707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Equipment Installation &amp; Testing</a:t>
          </a:r>
        </a:p>
      </dsp:txBody>
      <dsp:txXfrm>
        <a:off x="3700838" y="2316308"/>
        <a:ext cx="1275027" cy="618278"/>
      </dsp:txXfrm>
    </dsp:sp>
    <dsp:sp modelId="{EA13E318-AD3B-45F2-BCD3-FA65256F63F8}">
      <dsp:nvSpPr>
        <dsp:cNvPr id="0" name=""/>
        <dsp:cNvSpPr/>
      </dsp:nvSpPr>
      <dsp:spPr>
        <a:xfrm>
          <a:off x="4995100" y="2613319"/>
          <a:ext cx="525398" cy="24257"/>
        </a:xfrm>
        <a:custGeom>
          <a:avLst/>
          <a:gdLst/>
          <a:ahLst/>
          <a:cxnLst/>
          <a:rect l="0" t="0" r="0" b="0"/>
          <a:pathLst>
            <a:path>
              <a:moveTo>
                <a:pt x="0" y="12128"/>
              </a:moveTo>
              <a:lnTo>
                <a:pt x="525398"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4665" y="2612313"/>
        <a:ext cx="26269" cy="26269"/>
      </dsp:txXfrm>
    </dsp:sp>
    <dsp:sp modelId="{03AC53C9-72DA-4199-8AA4-6B4D8A132F7E}">
      <dsp:nvSpPr>
        <dsp:cNvPr id="0" name=""/>
        <dsp:cNvSpPr/>
      </dsp:nvSpPr>
      <dsp:spPr>
        <a:xfrm>
          <a:off x="5520499" y="2297073"/>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Initial Production</a:t>
          </a:r>
        </a:p>
      </dsp:txBody>
      <dsp:txXfrm>
        <a:off x="5539734" y="2316308"/>
        <a:ext cx="1275027" cy="618278"/>
      </dsp:txXfrm>
    </dsp:sp>
    <dsp:sp modelId="{6696A99D-CDC0-4B9E-A61B-9B2B0A1F5D09}">
      <dsp:nvSpPr>
        <dsp:cNvPr id="0" name=""/>
        <dsp:cNvSpPr/>
      </dsp:nvSpPr>
      <dsp:spPr>
        <a:xfrm rot="19636117">
          <a:off x="6784410" y="2444465"/>
          <a:ext cx="624571" cy="24257"/>
        </a:xfrm>
        <a:custGeom>
          <a:avLst/>
          <a:gdLst/>
          <a:ahLst/>
          <a:cxnLst/>
          <a:rect l="0" t="0" r="0" b="0"/>
          <a:pathLst>
            <a:path>
              <a:moveTo>
                <a:pt x="0" y="12128"/>
              </a:moveTo>
              <a:lnTo>
                <a:pt x="624571"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1082" y="2440980"/>
        <a:ext cx="31228" cy="31228"/>
      </dsp:txXfrm>
    </dsp:sp>
    <dsp:sp modelId="{70D3A2E3-91CF-4639-BA8A-FB9F28A30A01}">
      <dsp:nvSpPr>
        <dsp:cNvPr id="0" name=""/>
        <dsp:cNvSpPr/>
      </dsp:nvSpPr>
      <dsp:spPr>
        <a:xfrm>
          <a:off x="7359395" y="1959367"/>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Soft Open</a:t>
          </a:r>
        </a:p>
      </dsp:txBody>
      <dsp:txXfrm>
        <a:off x="7378630" y="1978602"/>
        <a:ext cx="1275027" cy="618278"/>
      </dsp:txXfrm>
    </dsp:sp>
    <dsp:sp modelId="{F611FC71-95B0-4236-9D80-C9907024FD5C}">
      <dsp:nvSpPr>
        <dsp:cNvPr id="0" name=""/>
        <dsp:cNvSpPr/>
      </dsp:nvSpPr>
      <dsp:spPr>
        <a:xfrm rot="8251">
          <a:off x="8672892" y="2276243"/>
          <a:ext cx="525400" cy="24257"/>
        </a:xfrm>
        <a:custGeom>
          <a:avLst/>
          <a:gdLst/>
          <a:ahLst/>
          <a:cxnLst/>
          <a:rect l="0" t="0" r="0" b="0"/>
          <a:pathLst>
            <a:path>
              <a:moveTo>
                <a:pt x="0" y="12128"/>
              </a:moveTo>
              <a:lnTo>
                <a:pt x="525400" y="1212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22457" y="2275236"/>
        <a:ext cx="26270" cy="26270"/>
      </dsp:txXfrm>
    </dsp:sp>
    <dsp:sp modelId="{C4F6B8A0-0937-4484-96BA-0FCBDCD9A580}">
      <dsp:nvSpPr>
        <dsp:cNvPr id="0" name=""/>
        <dsp:cNvSpPr/>
      </dsp:nvSpPr>
      <dsp:spPr>
        <a:xfrm>
          <a:off x="9198292" y="1960628"/>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Public Open</a:t>
          </a:r>
        </a:p>
      </dsp:txBody>
      <dsp:txXfrm>
        <a:off x="9217527" y="1979863"/>
        <a:ext cx="1275027" cy="618278"/>
      </dsp:txXfrm>
    </dsp:sp>
    <dsp:sp modelId="{917DC7F7-1B01-4F8A-B67F-E49C3D870847}">
      <dsp:nvSpPr>
        <dsp:cNvPr id="0" name=""/>
        <dsp:cNvSpPr/>
      </dsp:nvSpPr>
      <dsp:spPr>
        <a:xfrm>
          <a:off x="4764095" y="3224632"/>
          <a:ext cx="1237222"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Hiring</a:t>
          </a:r>
        </a:p>
      </dsp:txBody>
      <dsp:txXfrm>
        <a:off x="4783330" y="3243867"/>
        <a:ext cx="1198752" cy="618278"/>
      </dsp:txXfrm>
    </dsp:sp>
    <dsp:sp modelId="{5992F284-86A7-416D-BF48-F301B6A8AEF7}">
      <dsp:nvSpPr>
        <dsp:cNvPr id="0" name=""/>
        <dsp:cNvSpPr/>
      </dsp:nvSpPr>
      <dsp:spPr>
        <a:xfrm rot="22370">
          <a:off x="6001315" y="3541791"/>
          <a:ext cx="280582" cy="24257"/>
        </a:xfrm>
        <a:custGeom>
          <a:avLst/>
          <a:gdLst/>
          <a:ahLst/>
          <a:cxnLst/>
          <a:rect l="0" t="0" r="0" b="0"/>
          <a:pathLst>
            <a:path>
              <a:moveTo>
                <a:pt x="0" y="12128"/>
              </a:moveTo>
              <a:lnTo>
                <a:pt x="280582" y="121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34591" y="3546905"/>
        <a:ext cx="14029" cy="14029"/>
      </dsp:txXfrm>
    </dsp:sp>
    <dsp:sp modelId="{74916B14-1B21-4BA1-B1E4-CCBF862B9305}">
      <dsp:nvSpPr>
        <dsp:cNvPr id="0" name=""/>
        <dsp:cNvSpPr/>
      </dsp:nvSpPr>
      <dsp:spPr>
        <a:xfrm>
          <a:off x="6281894" y="3226458"/>
          <a:ext cx="1313497" cy="656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Training</a:t>
          </a:r>
        </a:p>
      </dsp:txBody>
      <dsp:txXfrm>
        <a:off x="6301129" y="3245693"/>
        <a:ext cx="1275027" cy="618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E99A0-BF13-447B-8F5E-8D7681441808}">
      <dsp:nvSpPr>
        <dsp:cNvPr id="0" name=""/>
        <dsp:cNvSpPr/>
      </dsp:nvSpPr>
      <dsp:spPr>
        <a:xfrm>
          <a:off x="2824" y="0"/>
          <a:ext cx="2392295"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6 months</a:t>
          </a:r>
        </a:p>
      </dsp:txBody>
      <dsp:txXfrm>
        <a:off x="279715" y="0"/>
        <a:ext cx="1838513" cy="553782"/>
      </dsp:txXfrm>
    </dsp:sp>
    <dsp:sp modelId="{49C13F70-7551-45EC-9759-FEAB5A5D6B48}">
      <dsp:nvSpPr>
        <dsp:cNvPr id="0" name=""/>
        <dsp:cNvSpPr/>
      </dsp:nvSpPr>
      <dsp:spPr>
        <a:xfrm>
          <a:off x="2063767" y="0"/>
          <a:ext cx="2379770"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3 months</a:t>
          </a:r>
        </a:p>
      </dsp:txBody>
      <dsp:txXfrm>
        <a:off x="2340658" y="0"/>
        <a:ext cx="1825988" cy="553782"/>
      </dsp:txXfrm>
    </dsp:sp>
    <dsp:sp modelId="{5D65D65C-6F97-4158-8E95-0C02A41D97CC}">
      <dsp:nvSpPr>
        <dsp:cNvPr id="0" name=""/>
        <dsp:cNvSpPr/>
      </dsp:nvSpPr>
      <dsp:spPr>
        <a:xfrm>
          <a:off x="4112186" y="0"/>
          <a:ext cx="2135597"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2 months</a:t>
          </a:r>
        </a:p>
      </dsp:txBody>
      <dsp:txXfrm>
        <a:off x="4389077" y="0"/>
        <a:ext cx="1581815" cy="553782"/>
      </dsp:txXfrm>
    </dsp:sp>
    <dsp:sp modelId="{5A6B63F3-E746-4F4D-BBA5-DF27A0CD38F1}">
      <dsp:nvSpPr>
        <dsp:cNvPr id="0" name=""/>
        <dsp:cNvSpPr/>
      </dsp:nvSpPr>
      <dsp:spPr>
        <a:xfrm>
          <a:off x="5916431" y="0"/>
          <a:ext cx="3313520" cy="553782"/>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b="0" kern="1200" dirty="0"/>
            <a:t>1 month</a:t>
          </a:r>
        </a:p>
      </dsp:txBody>
      <dsp:txXfrm>
        <a:off x="6193322" y="0"/>
        <a:ext cx="2759738" cy="5537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765C-D45D-EE2E-4868-DD63F108B280}"/>
              </a:ext>
            </a:extLst>
          </p:cNvPr>
          <p:cNvSpPr>
            <a:spLocks noGrp="1"/>
          </p:cNvSpPr>
          <p:nvPr>
            <p:ph type="ctrTitle" hasCustomPrompt="1"/>
          </p:nvPr>
        </p:nvSpPr>
        <p:spPr>
          <a:xfrm>
            <a:off x="1524000" y="1122363"/>
            <a:ext cx="9144000" cy="2387600"/>
          </a:xfrm>
        </p:spPr>
        <p:txBody>
          <a:bodyPr anchor="b"/>
          <a:lstStyle>
            <a:lvl1pPr algn="ctr">
              <a:defRPr sz="6000">
                <a:solidFill>
                  <a:srgbClr val="383C5B"/>
                </a:solidFill>
                <a:latin typeface="Work Sans ExtraBold" panose="00000900000000000000" pitchFamily="2" charset="0"/>
              </a:defRPr>
            </a:lvl1pPr>
          </a:lstStyle>
          <a:p>
            <a:r>
              <a:rPr lang="en-US" dirty="0"/>
              <a:t>Title Slide</a:t>
            </a:r>
          </a:p>
        </p:txBody>
      </p:sp>
      <p:sp>
        <p:nvSpPr>
          <p:cNvPr id="3" name="Subtitle 2">
            <a:extLst>
              <a:ext uri="{FF2B5EF4-FFF2-40B4-BE49-F238E27FC236}">
                <a16:creationId xmlns:a16="http://schemas.microsoft.com/office/drawing/2014/main" id="{5694C4B0-3885-C125-493A-0283C9CC7235}"/>
              </a:ext>
            </a:extLst>
          </p:cNvPr>
          <p:cNvSpPr>
            <a:spLocks noGrp="1"/>
          </p:cNvSpPr>
          <p:nvPr>
            <p:ph type="subTitle" idx="1"/>
          </p:nvPr>
        </p:nvSpPr>
        <p:spPr>
          <a:xfrm>
            <a:off x="1524000" y="3602038"/>
            <a:ext cx="9144000" cy="1655762"/>
          </a:xfrm>
        </p:spPr>
        <p:txBody>
          <a:bodyPr/>
          <a:lstStyle>
            <a:lvl1pPr marL="0" indent="0" algn="ctr">
              <a:buNone/>
              <a:defRPr sz="2400" b="1">
                <a:solidFill>
                  <a:srgbClr val="383C5B"/>
                </a:solidFill>
                <a:latin typeface="Roboto Condensed" panose="02000000000000000000" pitchFamily="2" charset="0"/>
                <a:ea typeface="Roboto Condensed"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31F33E66-C856-8D15-B0A1-CA391536BB73}"/>
              </a:ext>
            </a:extLst>
          </p:cNvPr>
          <p:cNvSpPr>
            <a:spLocks noGrp="1" noRot="1" noMove="1" noResize="1" noEditPoints="1" noAdjustHandles="1" noChangeArrowheads="1" noChangeShapeType="1"/>
          </p:cNvSpPr>
          <p:nvPr userDrawn="1"/>
        </p:nvSpPr>
        <p:spPr>
          <a:xfrm>
            <a:off x="0" y="1"/>
            <a:ext cx="12192000"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A0AAA8-DD24-BD6A-CE3C-36561B0DEC46}"/>
              </a:ext>
            </a:extLst>
          </p:cNvPr>
          <p:cNvSpPr>
            <a:spLocks noGrp="1" noRot="1" noMove="1" noResize="1" noEditPoints="1" noAdjustHandles="1" noChangeArrowheads="1" noChangeShapeType="1"/>
          </p:cNvSpPr>
          <p:nvPr userDrawn="1"/>
        </p:nvSpPr>
        <p:spPr>
          <a:xfrm>
            <a:off x="4921135" y="515386"/>
            <a:ext cx="7270865"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of a beer mug&#10;&#10;Description automatically generated with low confidence">
            <a:extLst>
              <a:ext uri="{FF2B5EF4-FFF2-40B4-BE49-F238E27FC236}">
                <a16:creationId xmlns:a16="http://schemas.microsoft.com/office/drawing/2014/main" id="{AAA7D5BF-45F0-DF30-BE1C-E7B0E317D873}"/>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Tree>
    <p:extLst>
      <p:ext uri="{BB962C8B-B14F-4D97-AF65-F5344CB8AC3E}">
        <p14:creationId xmlns:p14="http://schemas.microsoft.com/office/powerpoint/2010/main" val="54085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45D4-38F3-FEDC-AEBA-EE659D3837F8}"/>
              </a:ext>
            </a:extLst>
          </p:cNvPr>
          <p:cNvSpPr>
            <a:spLocks noGrp="1"/>
          </p:cNvSpPr>
          <p:nvPr>
            <p:ph type="title"/>
          </p:nvPr>
        </p:nvSpPr>
        <p:spPr>
          <a:xfrm>
            <a:off x="839788" y="457200"/>
            <a:ext cx="3932237" cy="1600200"/>
          </a:xfrm>
        </p:spPr>
        <p:txBody>
          <a:bodyPr anchor="b"/>
          <a:lstStyle>
            <a:lvl1pPr>
              <a:defRPr sz="3200">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5CE850B-86C4-3CE1-E8FE-3EDFF7D876DF}"/>
              </a:ext>
            </a:extLst>
          </p:cNvPr>
          <p:cNvSpPr>
            <a:spLocks noGrp="1"/>
          </p:cNvSpPr>
          <p:nvPr>
            <p:ph idx="1"/>
          </p:nvPr>
        </p:nvSpPr>
        <p:spPr>
          <a:xfrm>
            <a:off x="5183188" y="987425"/>
            <a:ext cx="6172200" cy="4873625"/>
          </a:xfrm>
        </p:spPr>
        <p:txBody>
          <a:bodyPr/>
          <a:lstStyle>
            <a:lvl1pPr>
              <a:defRPr sz="3200" b="1">
                <a:solidFill>
                  <a:srgbClr val="383C5B"/>
                </a:solidFill>
                <a:latin typeface="Roboto Condensed" panose="02000000000000000000" pitchFamily="2" charset="0"/>
                <a:ea typeface="Roboto Condensed" panose="02000000000000000000" pitchFamily="2" charset="0"/>
              </a:defRPr>
            </a:lvl1pPr>
            <a:lvl2pPr>
              <a:defRPr sz="2800" b="1">
                <a:solidFill>
                  <a:srgbClr val="383C5B"/>
                </a:solidFill>
                <a:latin typeface="Roboto Condensed" panose="02000000000000000000" pitchFamily="2" charset="0"/>
                <a:ea typeface="Roboto Condensed" panose="02000000000000000000" pitchFamily="2" charset="0"/>
              </a:defRPr>
            </a:lvl2pPr>
            <a:lvl3pPr>
              <a:defRPr sz="2400" b="1">
                <a:solidFill>
                  <a:srgbClr val="383C5B"/>
                </a:solidFill>
                <a:latin typeface="Roboto Condensed" panose="02000000000000000000" pitchFamily="2" charset="0"/>
                <a:ea typeface="Roboto Condensed" panose="02000000000000000000" pitchFamily="2" charset="0"/>
              </a:defRPr>
            </a:lvl3pPr>
            <a:lvl4pPr>
              <a:defRPr sz="2000" b="1">
                <a:solidFill>
                  <a:srgbClr val="383C5B"/>
                </a:solidFill>
                <a:latin typeface="Roboto Condensed" panose="02000000000000000000" pitchFamily="2" charset="0"/>
                <a:ea typeface="Roboto Condensed" panose="02000000000000000000" pitchFamily="2" charset="0"/>
              </a:defRPr>
            </a:lvl4pPr>
            <a:lvl5pPr>
              <a:defRPr sz="2000" b="1">
                <a:solidFill>
                  <a:srgbClr val="383C5B"/>
                </a:solidFill>
                <a:latin typeface="Roboto Condensed" panose="02000000000000000000" pitchFamily="2" charset="0"/>
                <a:ea typeface="Roboto Condensed"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74E638-8CD9-16AE-F0E6-674F8FC7DA00}"/>
              </a:ext>
            </a:extLst>
          </p:cNvPr>
          <p:cNvSpPr>
            <a:spLocks noGrp="1"/>
          </p:cNvSpPr>
          <p:nvPr>
            <p:ph type="body" sz="half" idx="2"/>
          </p:nvPr>
        </p:nvSpPr>
        <p:spPr>
          <a:xfrm>
            <a:off x="839788" y="2057400"/>
            <a:ext cx="3932237" cy="3811588"/>
          </a:xfrm>
        </p:spPr>
        <p:txBody>
          <a:bodyPr/>
          <a:lstStyle>
            <a:lvl1pPr marL="0" indent="0">
              <a:buNone/>
              <a:defRPr sz="1600">
                <a:solidFill>
                  <a:srgbClr val="383C5B"/>
                </a:solidFill>
                <a:latin typeface="Roboto Condensed" panose="02000000000000000000" pitchFamily="2" charset="0"/>
                <a:ea typeface="Roboto Condensed"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a:extLst>
              <a:ext uri="{FF2B5EF4-FFF2-40B4-BE49-F238E27FC236}">
                <a16:creationId xmlns:a16="http://schemas.microsoft.com/office/drawing/2014/main" id="{F3F8659E-6B60-945D-DDBA-57343DA0E715}"/>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2959E-ECB2-98DA-D9CC-C1D6ABACA52F}"/>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1C430477-D80F-2B35-4953-DC229E460CD4}"/>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99279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0C0A-41C9-7384-068F-CE8B67598385}"/>
              </a:ext>
            </a:extLst>
          </p:cNvPr>
          <p:cNvSpPr>
            <a:spLocks noGrp="1"/>
          </p:cNvSpPr>
          <p:nvPr>
            <p:ph type="title"/>
          </p:nvPr>
        </p:nvSpPr>
        <p:spPr>
          <a:xfrm>
            <a:off x="839788" y="457200"/>
            <a:ext cx="3932237" cy="1600200"/>
          </a:xfrm>
        </p:spPr>
        <p:txBody>
          <a:bodyPr anchor="b"/>
          <a:lstStyle>
            <a:lvl1pPr>
              <a:defRPr sz="3200">
                <a:solidFill>
                  <a:srgbClr val="383C5B"/>
                </a:solidFill>
                <a:latin typeface="Work Sans ExtraBold" panose="00000900000000000000" pitchFamily="2" charset="0"/>
              </a:defRPr>
            </a:lvl1pPr>
          </a:lstStyle>
          <a:p>
            <a:r>
              <a:rPr lang="en-US"/>
              <a:t>Click to edit Master title style</a:t>
            </a:r>
          </a:p>
        </p:txBody>
      </p:sp>
      <p:sp>
        <p:nvSpPr>
          <p:cNvPr id="3" name="Picture Placeholder 2">
            <a:extLst>
              <a:ext uri="{FF2B5EF4-FFF2-40B4-BE49-F238E27FC236}">
                <a16:creationId xmlns:a16="http://schemas.microsoft.com/office/drawing/2014/main" id="{336451EC-2CDB-4BC6-5609-FB31D63DB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8C5ADA5-1468-8273-5AB3-70FD5F3420AC}"/>
              </a:ext>
            </a:extLst>
          </p:cNvPr>
          <p:cNvSpPr>
            <a:spLocks noGrp="1"/>
          </p:cNvSpPr>
          <p:nvPr>
            <p:ph type="body" sz="half" idx="2"/>
          </p:nvPr>
        </p:nvSpPr>
        <p:spPr>
          <a:xfrm>
            <a:off x="839788" y="2057400"/>
            <a:ext cx="3932237" cy="3811588"/>
          </a:xfrm>
        </p:spPr>
        <p:txBody>
          <a:bodyPr/>
          <a:lstStyle>
            <a:lvl1pPr marL="0" indent="0">
              <a:buNone/>
              <a:defRPr sz="1600" b="1">
                <a:solidFill>
                  <a:srgbClr val="383C5B"/>
                </a:solidFill>
                <a:latin typeface="Roboto Condensed" panose="02000000000000000000" pitchFamily="2" charset="0"/>
                <a:ea typeface="Roboto Condensed"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a:extLst>
              <a:ext uri="{FF2B5EF4-FFF2-40B4-BE49-F238E27FC236}">
                <a16:creationId xmlns:a16="http://schemas.microsoft.com/office/drawing/2014/main" id="{B837C827-2BB2-74C5-DF6C-535F4B19B41E}"/>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69D687-2805-85D3-FBA3-DE925489C50C}"/>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F7308F4C-FFD8-6745-49C3-E7FA88CE5406}"/>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613520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223D-9AAA-3718-409B-5AE86661024C}"/>
              </a:ext>
            </a:extLst>
          </p:cNvPr>
          <p:cNvSpPr>
            <a:spLocks noGrp="1"/>
          </p:cNvSpPr>
          <p:nvPr>
            <p:ph type="title"/>
          </p:nvPr>
        </p:nvSpPr>
        <p:spPr/>
        <p:txBody>
          <a:bodyPr vert="horz" lIns="91440" tIns="45720" rIns="91440" bIns="45720" rtlCol="0" anchor="ctr">
            <a:normAutofit/>
          </a:bodyPr>
          <a:lstStyle>
            <a:lvl1pPr>
              <a:defRPr lang="en-US">
                <a:solidFill>
                  <a:srgbClr val="383C5B"/>
                </a:solidFill>
                <a:latin typeface="Work Sans ExtraBold" panose="00000900000000000000" pitchFamily="2" charset="0"/>
              </a:defRPr>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C3D764FE-B5BA-7C3A-D600-6C1EF010DDD1}"/>
              </a:ext>
            </a:extLst>
          </p:cNvPr>
          <p:cNvSpPr>
            <a:spLocks noGrp="1"/>
          </p:cNvSpPr>
          <p:nvPr>
            <p:ph type="body" orient="vert" idx="1"/>
          </p:nvPr>
        </p:nvSpPr>
        <p:spPr/>
        <p:txBody>
          <a:bodyPr vert="horz" lIns="91440" tIns="45720" rIns="91440" bIns="45720" rtlCol="0">
            <a:normAutofit/>
          </a:bodyPr>
          <a:lstStyle>
            <a:lvl1pPr>
              <a:defRPr lang="en-US" sz="3200" b="1" smtClean="0">
                <a:solidFill>
                  <a:srgbClr val="383C5B"/>
                </a:solidFill>
                <a:latin typeface="Roboto Condensed" panose="02000000000000000000" pitchFamily="2" charset="0"/>
                <a:ea typeface="Roboto Condensed" panose="02000000000000000000" pitchFamily="2" charset="0"/>
              </a:defRPr>
            </a:lvl1pPr>
            <a:lvl2pPr>
              <a:defRPr lang="en-US" sz="2800" b="1" smtClean="0">
                <a:solidFill>
                  <a:srgbClr val="383C5B"/>
                </a:solidFill>
                <a:latin typeface="Roboto Condensed" panose="02000000000000000000" pitchFamily="2" charset="0"/>
                <a:ea typeface="Roboto Condensed" panose="02000000000000000000" pitchFamily="2" charset="0"/>
              </a:defRPr>
            </a:lvl2pPr>
            <a:lvl3pPr>
              <a:defRPr lang="en-US" sz="2400" b="1" smtClean="0">
                <a:solidFill>
                  <a:srgbClr val="383C5B"/>
                </a:solidFill>
                <a:latin typeface="Roboto Condensed" panose="02000000000000000000" pitchFamily="2" charset="0"/>
                <a:ea typeface="Roboto Condensed" panose="02000000000000000000" pitchFamily="2" charset="0"/>
              </a:defRPr>
            </a:lvl3pPr>
            <a:lvl4pPr>
              <a:defRPr lang="en-US" sz="2000" b="1" smtClean="0">
                <a:solidFill>
                  <a:srgbClr val="383C5B"/>
                </a:solidFill>
                <a:latin typeface="Roboto Condensed" panose="02000000000000000000" pitchFamily="2" charset="0"/>
                <a:ea typeface="Roboto Condensed" panose="02000000000000000000" pitchFamily="2" charset="0"/>
              </a:defRPr>
            </a:lvl4pPr>
            <a:lvl5pPr>
              <a:defRPr lang="en-US" sz="2000"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E12F8F30-9510-5C0D-F94E-A12F23097C8A}"/>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FECF21-B270-F8D8-5933-9BB13352F7F8}"/>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of a beer mug&#10;&#10;Description automatically generated with low confidence">
            <a:extLst>
              <a:ext uri="{FF2B5EF4-FFF2-40B4-BE49-F238E27FC236}">
                <a16:creationId xmlns:a16="http://schemas.microsoft.com/office/drawing/2014/main" id="{F21BFE26-E6C7-6D30-AFE5-2161B75CCC90}"/>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94383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B22A3-1EA2-EA52-BEFA-8EB1CEECC9D4}"/>
              </a:ext>
            </a:extLst>
          </p:cNvPr>
          <p:cNvSpPr>
            <a:spLocks noGrp="1"/>
          </p:cNvSpPr>
          <p:nvPr>
            <p:ph type="title" orient="vert"/>
          </p:nvPr>
        </p:nvSpPr>
        <p:spPr>
          <a:xfrm>
            <a:off x="8724900" y="365125"/>
            <a:ext cx="2628900" cy="5811838"/>
          </a:xfrm>
        </p:spPr>
        <p:txBody>
          <a:bodyPr vert="eaVert"/>
          <a:lstStyle>
            <a:lvl1pPr>
              <a:defRPr>
                <a:solidFill>
                  <a:srgbClr val="383C5B"/>
                </a:solidFill>
                <a:latin typeface="Work Sans ExtraBold" panose="00000900000000000000" pitchFamily="2"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D603D99-746E-FCF1-BF08-6400CAB2327E}"/>
              </a:ext>
            </a:extLst>
          </p:cNvPr>
          <p:cNvSpPr>
            <a:spLocks noGrp="1"/>
          </p:cNvSpPr>
          <p:nvPr>
            <p:ph type="body" orient="vert" idx="1"/>
          </p:nvPr>
        </p:nvSpPr>
        <p:spPr>
          <a:xfrm>
            <a:off x="838200" y="365125"/>
            <a:ext cx="7734300" cy="5811838"/>
          </a:xfrm>
        </p:spPr>
        <p:txBody>
          <a:bodyPr vert="eaVert"/>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5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DD1F-A4F2-BE52-3976-6025D7A91BC9}"/>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1BDC38E-5899-E536-DA0D-C00CDB79201A}"/>
              </a:ext>
            </a:extLst>
          </p:cNvPr>
          <p:cNvSpPr>
            <a:spLocks noGrp="1"/>
          </p:cNvSpPr>
          <p:nvPr>
            <p:ph idx="1"/>
          </p:nvPr>
        </p:nvSpPr>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78840F8B-2814-8C1B-953E-23538FD89DDE}"/>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0EECB3-97C9-0C66-922A-67E43900EFBE}"/>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of a beer mug&#10;&#10;Description automatically generated with low confidence">
            <a:extLst>
              <a:ext uri="{FF2B5EF4-FFF2-40B4-BE49-F238E27FC236}">
                <a16:creationId xmlns:a16="http://schemas.microsoft.com/office/drawing/2014/main" id="{AC98B5D2-734F-8813-053A-7F107D2B8BFC}"/>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34671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a:solidFill>
            <a:srgbClr val="383C5B"/>
          </a:solidFill>
        </p:spPr>
        <p:txBody>
          <a:bodyPr/>
          <a:lstStyle>
            <a:lvl1pPr>
              <a:defRPr b="1">
                <a:solidFill>
                  <a:schemeClr val="bg1"/>
                </a:solidFill>
                <a:latin typeface="Roboto Condensed" panose="02000000000000000000" pitchFamily="2" charset="0"/>
                <a:ea typeface="Roboto Condensed" panose="02000000000000000000" pitchFamily="2" charset="0"/>
              </a:defRPr>
            </a:lvl1pPr>
            <a:lvl2pPr>
              <a:defRPr b="1">
                <a:solidFill>
                  <a:schemeClr val="bg1"/>
                </a:solidFill>
                <a:latin typeface="Roboto Condensed" panose="02000000000000000000" pitchFamily="2" charset="0"/>
                <a:ea typeface="Roboto Condensed" panose="02000000000000000000" pitchFamily="2" charset="0"/>
              </a:defRPr>
            </a:lvl2pPr>
            <a:lvl3pPr>
              <a:defRPr b="1">
                <a:solidFill>
                  <a:schemeClr val="bg1"/>
                </a:solidFill>
                <a:latin typeface="Roboto Condensed" panose="02000000000000000000" pitchFamily="2" charset="0"/>
                <a:ea typeface="Roboto Condensed" panose="02000000000000000000" pitchFamily="2" charset="0"/>
              </a:defRPr>
            </a:lvl3pPr>
            <a:lvl4pPr>
              <a:defRPr b="1">
                <a:solidFill>
                  <a:schemeClr val="bg1"/>
                </a:solidFill>
                <a:latin typeface="Roboto Condensed" panose="02000000000000000000" pitchFamily="2" charset="0"/>
                <a:ea typeface="Roboto Condensed" panose="02000000000000000000" pitchFamily="2" charset="0"/>
              </a:defRPr>
            </a:lvl4pPr>
            <a:lvl5pPr>
              <a:defRPr b="1">
                <a:solidFill>
                  <a:schemeClr val="bg1"/>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A logo of a beer mug&#10;&#10;Description automatically generated with low confidence">
            <a:extLst>
              <a:ext uri="{FF2B5EF4-FFF2-40B4-BE49-F238E27FC236}">
                <a16:creationId xmlns:a16="http://schemas.microsoft.com/office/drawing/2014/main" id="{926C8E54-5039-B990-8AAE-0F8FB25170C0}"/>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
        <p:nvSpPr>
          <p:cNvPr id="10" name="Rectangle 9">
            <a:extLst>
              <a:ext uri="{FF2B5EF4-FFF2-40B4-BE49-F238E27FC236}">
                <a16:creationId xmlns:a16="http://schemas.microsoft.com/office/drawing/2014/main" id="{5A6C9840-3217-A385-2375-AD4FF53DFD2B}"/>
              </a:ext>
            </a:extLst>
          </p:cNvPr>
          <p:cNvSpPr>
            <a:spLocks noGrp="1" noRot="1" noMove="1" noResize="1" noEditPoints="1" noAdjustHandles="1" noChangeArrowheads="1" noChangeShapeType="1"/>
          </p:cNvSpPr>
          <p:nvPr userDrawn="1"/>
        </p:nvSpPr>
        <p:spPr>
          <a:xfrm>
            <a:off x="4755576" y="591919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26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a:solidFill>
            <a:srgbClr val="383C5B"/>
          </a:solidFill>
        </p:spPr>
        <p:txBody>
          <a:bodyPr/>
          <a:lstStyle>
            <a:lvl1pPr>
              <a:defRPr>
                <a:solidFill>
                  <a:schemeClr val="bg1"/>
                </a:solidFill>
                <a:latin typeface="Work Sans ExtraBold" panose="00000900000000000000"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a:solidFill>
            <a:srgbClr val="F2C22E"/>
          </a:solidFill>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A logo of a beer mug&#10;&#10;Description automatically generated with low confidence">
            <a:extLst>
              <a:ext uri="{FF2B5EF4-FFF2-40B4-BE49-F238E27FC236}">
                <a16:creationId xmlns:a16="http://schemas.microsoft.com/office/drawing/2014/main" id="{5990AD45-8022-CFD7-BB66-131472936591}"/>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0383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E09-EE38-F6AB-09F7-5163DAE6A131}"/>
              </a:ext>
            </a:extLst>
          </p:cNvPr>
          <p:cNvSpPr>
            <a:spLocks noGrp="1"/>
          </p:cNvSpPr>
          <p:nvPr>
            <p:ph type="title"/>
          </p:nvPr>
        </p:nvSpPr>
        <p:spPr>
          <a:xfrm>
            <a:off x="831850" y="1709738"/>
            <a:ext cx="10515600" cy="2852737"/>
          </a:xfrm>
        </p:spPr>
        <p:txBody>
          <a:bodyPr anchor="b"/>
          <a:lstStyle>
            <a:lvl1pPr>
              <a:defRPr sz="6000">
                <a:solidFill>
                  <a:srgbClr val="383C5B"/>
                </a:solidFill>
                <a:latin typeface="Work Sans ExtraBold" panose="000009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DF5D3AFC-B7A6-2720-20B5-FD19A35D69F7}"/>
              </a:ext>
            </a:extLst>
          </p:cNvPr>
          <p:cNvSpPr>
            <a:spLocks noGrp="1"/>
          </p:cNvSpPr>
          <p:nvPr>
            <p:ph type="body" idx="1"/>
          </p:nvPr>
        </p:nvSpPr>
        <p:spPr>
          <a:xfrm>
            <a:off x="831850" y="4589463"/>
            <a:ext cx="10515600" cy="1500187"/>
          </a:xfrm>
        </p:spPr>
        <p:txBody>
          <a:bodyPr/>
          <a:lstStyle>
            <a:lvl1pPr marL="0" indent="0">
              <a:buNone/>
              <a:defRPr sz="2400" b="1">
                <a:solidFill>
                  <a:srgbClr val="383C5B"/>
                </a:solidFill>
                <a:latin typeface="Roboto Condensed" panose="02000000000000000000" pitchFamily="2" charset="0"/>
                <a:ea typeface="Roboto Condensed"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descr="A logo of a beer mug&#10;&#10;Description automatically generated with low confidence">
            <a:extLst>
              <a:ext uri="{FF2B5EF4-FFF2-40B4-BE49-F238E27FC236}">
                <a16:creationId xmlns:a16="http://schemas.microsoft.com/office/drawing/2014/main" id="{72352CCD-FB7F-2114-2F6C-F9C287A8C529}"/>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8" name="Rectangle 7">
            <a:extLst>
              <a:ext uri="{FF2B5EF4-FFF2-40B4-BE49-F238E27FC236}">
                <a16:creationId xmlns:a16="http://schemas.microsoft.com/office/drawing/2014/main" id="{E484BC75-6CCE-8674-4E82-CF29A960D259}"/>
              </a:ext>
            </a:extLst>
          </p:cNvPr>
          <p:cNvSpPr>
            <a:spLocks noGrp="1" noRot="1" noMove="1" noResize="1" noEditPoints="1" noAdjustHandles="1" noChangeArrowheads="1" noChangeShapeType="1"/>
          </p:cNvSpPr>
          <p:nvPr userDrawn="1"/>
        </p:nvSpPr>
        <p:spPr>
          <a:xfrm>
            <a:off x="0" y="1"/>
            <a:ext cx="12192000"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970F24-AF40-D064-A5A0-43B14F91769E}"/>
              </a:ext>
            </a:extLst>
          </p:cNvPr>
          <p:cNvSpPr>
            <a:spLocks noGrp="1" noRot="1" noMove="1" noResize="1" noEditPoints="1" noAdjustHandles="1" noChangeArrowheads="1" noChangeShapeType="1"/>
          </p:cNvSpPr>
          <p:nvPr userDrawn="1"/>
        </p:nvSpPr>
        <p:spPr>
          <a:xfrm>
            <a:off x="4921135" y="515386"/>
            <a:ext cx="7270865"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99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D21B-A3F3-F010-DEFD-3DF4EBB93AF2}"/>
              </a:ext>
            </a:extLst>
          </p:cNvPr>
          <p:cNvSpPr>
            <a:spLocks noGrp="1"/>
          </p:cNvSpPr>
          <p:nvPr>
            <p:ph type="title"/>
          </p:nvPr>
        </p:nvSpPr>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E55F57B-40E5-762D-7745-582684EEFD17}"/>
              </a:ext>
            </a:extLst>
          </p:cNvPr>
          <p:cNvSpPr>
            <a:spLocks noGrp="1"/>
          </p:cNvSpPr>
          <p:nvPr>
            <p:ph sz="half" idx="1"/>
          </p:nvPr>
        </p:nvSpPr>
        <p:spPr>
          <a:xfrm>
            <a:off x="838200" y="1825625"/>
            <a:ext cx="5181600" cy="4351338"/>
          </a:xfrm>
        </p:spPr>
        <p:txBody>
          <a:bodyPr/>
          <a:lstStyle>
            <a:lvl1pPr>
              <a:defRPr b="1">
                <a:solidFill>
                  <a:srgbClr val="383C5B"/>
                </a:solidFill>
                <a:latin typeface="Roboto Condensed" panose="02000000000000000000" pitchFamily="2" charset="0"/>
                <a:ea typeface="Roboto Condensed" panose="02000000000000000000" pitchFamily="2" charset="0"/>
              </a:defRPr>
            </a:lvl1pPr>
            <a:lvl2pPr>
              <a:defRPr b="1">
                <a:solidFill>
                  <a:srgbClr val="383C5B"/>
                </a:solidFill>
                <a:latin typeface="Roboto Condensed" panose="02000000000000000000" pitchFamily="2" charset="0"/>
                <a:ea typeface="Roboto Condensed" panose="02000000000000000000" pitchFamily="2" charset="0"/>
              </a:defRPr>
            </a:lvl2pPr>
            <a:lvl3pPr>
              <a:defRPr b="1">
                <a:solidFill>
                  <a:srgbClr val="383C5B"/>
                </a:solidFill>
                <a:latin typeface="Roboto Condensed" panose="02000000000000000000" pitchFamily="2" charset="0"/>
                <a:ea typeface="Roboto Condensed" panose="02000000000000000000" pitchFamily="2" charset="0"/>
              </a:defRPr>
            </a:lvl3pPr>
            <a:lvl4pPr>
              <a:defRPr b="1">
                <a:solidFill>
                  <a:srgbClr val="383C5B"/>
                </a:solidFill>
                <a:latin typeface="Roboto Condensed" panose="02000000000000000000" pitchFamily="2" charset="0"/>
                <a:ea typeface="Roboto Condensed" panose="02000000000000000000" pitchFamily="2" charset="0"/>
              </a:defRPr>
            </a:lvl4pPr>
            <a:lvl5pPr>
              <a:defRPr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E874603-6E70-0816-CBDE-CE20424A87FF}"/>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b="1" smtClean="0">
                <a:solidFill>
                  <a:srgbClr val="383C5B"/>
                </a:solidFill>
                <a:latin typeface="Roboto Condensed" panose="02000000000000000000" pitchFamily="2" charset="0"/>
                <a:ea typeface="Roboto Condensed" panose="02000000000000000000" pitchFamily="2" charset="0"/>
              </a:defRPr>
            </a:lvl1pPr>
            <a:lvl2pPr>
              <a:defRPr lang="en-US" b="1" smtClean="0">
                <a:solidFill>
                  <a:srgbClr val="383C5B"/>
                </a:solidFill>
                <a:latin typeface="Roboto Condensed" panose="02000000000000000000" pitchFamily="2" charset="0"/>
                <a:ea typeface="Roboto Condensed" panose="02000000000000000000" pitchFamily="2" charset="0"/>
              </a:defRPr>
            </a:lvl2pPr>
            <a:lvl3pPr>
              <a:defRPr lang="en-US" b="1" smtClean="0">
                <a:solidFill>
                  <a:srgbClr val="383C5B"/>
                </a:solidFill>
                <a:latin typeface="Roboto Condensed" panose="02000000000000000000" pitchFamily="2" charset="0"/>
                <a:ea typeface="Roboto Condensed" panose="02000000000000000000" pitchFamily="2" charset="0"/>
              </a:defRPr>
            </a:lvl3pPr>
            <a:lvl4pPr>
              <a:defRPr lang="en-US" b="1" smtClean="0">
                <a:solidFill>
                  <a:srgbClr val="383C5B"/>
                </a:solidFill>
                <a:latin typeface="Roboto Condensed" panose="02000000000000000000" pitchFamily="2" charset="0"/>
                <a:ea typeface="Roboto Condensed" panose="02000000000000000000" pitchFamily="2" charset="0"/>
              </a:defRPr>
            </a:lvl4pPr>
            <a:lvl5pPr>
              <a:defRPr lang="en-US" b="1">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DEBE873E-E1EB-89DC-9264-DEF828FCF3DD}"/>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6C9840-3217-A385-2375-AD4FF53DFD2B}"/>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eer mug&#10;&#10;Description automatically generated with low confidence">
            <a:extLst>
              <a:ext uri="{FF2B5EF4-FFF2-40B4-BE49-F238E27FC236}">
                <a16:creationId xmlns:a16="http://schemas.microsoft.com/office/drawing/2014/main" id="{25C84925-6DFA-BD99-3E69-B9D8BBA7A98C}"/>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377788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133D-BF71-5C1C-A797-787359727AC4}"/>
              </a:ext>
            </a:extLst>
          </p:cNvPr>
          <p:cNvSpPr>
            <a:spLocks noGrp="1"/>
          </p:cNvSpPr>
          <p:nvPr>
            <p:ph type="title"/>
          </p:nvPr>
        </p:nvSpPr>
        <p:spPr>
          <a:xfrm>
            <a:off x="839788" y="365125"/>
            <a:ext cx="10515600" cy="1325563"/>
          </a:xfrm>
        </p:spPr>
        <p:txBody>
          <a:bodyPr/>
          <a:lstStyle>
            <a:lvl1pPr>
              <a:defRPr>
                <a:solidFill>
                  <a:srgbClr val="383C5B"/>
                </a:solidFill>
                <a:latin typeface="Work Sans ExtraBold" panose="000009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67A7FEC-18AE-33E6-65C2-B3A285B6B58D}"/>
              </a:ext>
            </a:extLst>
          </p:cNvPr>
          <p:cNvSpPr>
            <a:spLocks noGrp="1"/>
          </p:cNvSpPr>
          <p:nvPr>
            <p:ph type="body" idx="1"/>
          </p:nvPr>
        </p:nvSpPr>
        <p:spPr>
          <a:xfrm>
            <a:off x="839788" y="1681163"/>
            <a:ext cx="5157787" cy="823912"/>
          </a:xfrm>
        </p:spPr>
        <p:txBody>
          <a:bodyPr anchor="b"/>
          <a:lstStyle>
            <a:lvl1pPr marL="0" indent="0">
              <a:buNone/>
              <a:defRPr sz="2400" b="1">
                <a:solidFill>
                  <a:srgbClr val="383C5B"/>
                </a:solidFill>
                <a:latin typeface="Roboto Condensed" panose="02000000000000000000" pitchFamily="2" charset="0"/>
                <a:ea typeface="Roboto Condensed"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B0E77-1049-717F-839E-7D8B3320E7FE}"/>
              </a:ext>
            </a:extLst>
          </p:cNvPr>
          <p:cNvSpPr>
            <a:spLocks noGrp="1"/>
          </p:cNvSpPr>
          <p:nvPr>
            <p:ph sz="half" idx="2"/>
          </p:nvPr>
        </p:nvSpPr>
        <p:spPr>
          <a:xfrm>
            <a:off x="839788" y="2505075"/>
            <a:ext cx="5157787" cy="3684588"/>
          </a:xfrm>
        </p:spPr>
        <p:txBody>
          <a:bodyPr vert="horz" lIns="91440" tIns="45720" rIns="91440" bIns="45720" rtlCol="0">
            <a:normAutofit/>
          </a:bodyPr>
          <a:lstStyle>
            <a:lvl1pPr>
              <a:defRPr lang="en-US" dirty="0" smtClean="0">
                <a:solidFill>
                  <a:srgbClr val="383C5B"/>
                </a:solidFill>
                <a:latin typeface="Roboto Condensed" panose="02000000000000000000" pitchFamily="2" charset="0"/>
                <a:ea typeface="Roboto Condensed" panose="02000000000000000000" pitchFamily="2" charset="0"/>
              </a:defRPr>
            </a:lvl1pPr>
            <a:lvl2pPr>
              <a:defRPr lang="en-US" dirty="0" smtClean="0">
                <a:solidFill>
                  <a:srgbClr val="383C5B"/>
                </a:solidFill>
                <a:latin typeface="Roboto Condensed" panose="02000000000000000000" pitchFamily="2" charset="0"/>
                <a:ea typeface="Roboto Condensed" panose="02000000000000000000" pitchFamily="2" charset="0"/>
              </a:defRPr>
            </a:lvl2pPr>
            <a:lvl3pPr>
              <a:defRPr lang="en-US" dirty="0" smtClean="0">
                <a:solidFill>
                  <a:srgbClr val="383C5B"/>
                </a:solidFill>
                <a:latin typeface="Roboto Condensed" panose="02000000000000000000" pitchFamily="2" charset="0"/>
                <a:ea typeface="Roboto Condensed" panose="02000000000000000000" pitchFamily="2" charset="0"/>
              </a:defRPr>
            </a:lvl3pPr>
            <a:lvl4pPr>
              <a:defRPr lang="en-US" dirty="0" smtClean="0">
                <a:solidFill>
                  <a:srgbClr val="383C5B"/>
                </a:solidFill>
                <a:latin typeface="Roboto Condensed" panose="02000000000000000000" pitchFamily="2" charset="0"/>
                <a:ea typeface="Roboto Condensed" panose="02000000000000000000" pitchFamily="2" charset="0"/>
              </a:defRPr>
            </a:lvl4pPr>
            <a:lvl5pPr>
              <a:defRPr lang="en-US" dirty="0">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2FB48B-4C61-321C-B66F-95C64FA611E5}"/>
              </a:ext>
            </a:extLst>
          </p:cNvPr>
          <p:cNvSpPr>
            <a:spLocks noGrp="1"/>
          </p:cNvSpPr>
          <p:nvPr>
            <p:ph type="body" sz="quarter" idx="3"/>
          </p:nvPr>
        </p:nvSpPr>
        <p:spPr>
          <a:xfrm>
            <a:off x="6172200" y="1681163"/>
            <a:ext cx="5183188" cy="823912"/>
          </a:xfrm>
        </p:spPr>
        <p:txBody>
          <a:bodyPr vert="horz" lIns="91440" tIns="45720" rIns="91440" bIns="45720" rtlCol="0" anchor="b">
            <a:normAutofit/>
          </a:bodyPr>
          <a:lstStyle>
            <a:lvl1pPr>
              <a:defRPr lang="en-US" sz="2400" b="1" smtClean="0">
                <a:solidFill>
                  <a:srgbClr val="383C5B"/>
                </a:solidFill>
                <a:latin typeface="Roboto Condensed" panose="02000000000000000000" pitchFamily="2" charset="0"/>
                <a:ea typeface="Roboto Condensed" panose="02000000000000000000" pitchFamily="2" charset="0"/>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C1C3467D-55DC-C10C-74C7-440DAC799593}"/>
              </a:ext>
            </a:extLst>
          </p:cNvPr>
          <p:cNvSpPr>
            <a:spLocks noGrp="1"/>
          </p:cNvSpPr>
          <p:nvPr>
            <p:ph sz="quarter" idx="4"/>
          </p:nvPr>
        </p:nvSpPr>
        <p:spPr>
          <a:xfrm>
            <a:off x="6172200" y="2505075"/>
            <a:ext cx="5183188" cy="3684588"/>
          </a:xfrm>
        </p:spPr>
        <p:txBody>
          <a:bodyPr/>
          <a:lstStyle>
            <a:lvl1pPr>
              <a:defRPr>
                <a:solidFill>
                  <a:srgbClr val="383C5B"/>
                </a:solidFill>
                <a:latin typeface="Roboto Condensed" panose="02000000000000000000" pitchFamily="2" charset="0"/>
                <a:ea typeface="Roboto Condensed" panose="02000000000000000000" pitchFamily="2" charset="0"/>
              </a:defRPr>
            </a:lvl1pPr>
            <a:lvl2pPr>
              <a:defRPr>
                <a:solidFill>
                  <a:srgbClr val="383C5B"/>
                </a:solidFill>
                <a:latin typeface="Roboto Condensed" panose="02000000000000000000" pitchFamily="2" charset="0"/>
                <a:ea typeface="Roboto Condensed" panose="02000000000000000000" pitchFamily="2" charset="0"/>
              </a:defRPr>
            </a:lvl2pPr>
            <a:lvl3pPr>
              <a:defRPr>
                <a:solidFill>
                  <a:srgbClr val="383C5B"/>
                </a:solidFill>
                <a:latin typeface="Roboto Condensed" panose="02000000000000000000" pitchFamily="2" charset="0"/>
                <a:ea typeface="Roboto Condensed" panose="02000000000000000000" pitchFamily="2" charset="0"/>
              </a:defRPr>
            </a:lvl3pPr>
            <a:lvl4pPr>
              <a:defRPr>
                <a:solidFill>
                  <a:srgbClr val="383C5B"/>
                </a:solidFill>
                <a:latin typeface="Roboto Condensed" panose="02000000000000000000" pitchFamily="2" charset="0"/>
                <a:ea typeface="Roboto Condensed" panose="02000000000000000000" pitchFamily="2" charset="0"/>
              </a:defRPr>
            </a:lvl4pPr>
            <a:lvl5pPr>
              <a:defRPr>
                <a:solidFill>
                  <a:srgbClr val="383C5B"/>
                </a:solidFill>
                <a:latin typeface="Roboto Condensed" panose="02000000000000000000" pitchFamily="2" charset="0"/>
                <a:ea typeface="Roboto Condensed"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2E428149-AB2B-995A-ACEE-4A32FB85F4D8}"/>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954DFD-9891-0EBC-3379-8F559C902472}"/>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of a beer mug&#10;&#10;Description automatically generated with low confidence">
            <a:extLst>
              <a:ext uri="{FF2B5EF4-FFF2-40B4-BE49-F238E27FC236}">
                <a16:creationId xmlns:a16="http://schemas.microsoft.com/office/drawing/2014/main" id="{71DEC95D-7EB3-9BB0-679D-473E3359D414}"/>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233064" y="6018418"/>
            <a:ext cx="833934" cy="743409"/>
          </a:xfrm>
          <a:prstGeom prst="rect">
            <a:avLst/>
          </a:prstGeom>
        </p:spPr>
      </p:pic>
    </p:spTree>
    <p:extLst>
      <p:ext uri="{BB962C8B-B14F-4D97-AF65-F5344CB8AC3E}">
        <p14:creationId xmlns:p14="http://schemas.microsoft.com/office/powerpoint/2010/main" val="127385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BDE-2134-9977-7667-48D8F0F10C5C}"/>
              </a:ext>
            </a:extLst>
          </p:cNvPr>
          <p:cNvSpPr>
            <a:spLocks noGrp="1"/>
          </p:cNvSpPr>
          <p:nvPr>
            <p:ph type="title"/>
          </p:nvPr>
        </p:nvSpPr>
        <p:spPr/>
        <p:txBody>
          <a:bodyPr vert="horz" lIns="91440" tIns="45720" rIns="91440" bIns="45720" rtlCol="0" anchor="ctr">
            <a:normAutofit/>
          </a:bodyPr>
          <a:lstStyle>
            <a:lvl1pPr>
              <a:defRPr lang="en-US">
                <a:solidFill>
                  <a:srgbClr val="383C5B"/>
                </a:solidFill>
                <a:latin typeface="Work Sans ExtraBold" panose="00000900000000000000" pitchFamily="2" charset="0"/>
              </a:defRPr>
            </a:lvl1pPr>
          </a:lstStyle>
          <a:p>
            <a:pPr lvl="0"/>
            <a:r>
              <a:rPr lang="en-US"/>
              <a:t>Click to edit Master title style</a:t>
            </a:r>
          </a:p>
        </p:txBody>
      </p:sp>
      <p:pic>
        <p:nvPicPr>
          <p:cNvPr id="6" name="Picture 5" descr="A logo of a beer mug&#10;&#10;Description automatically generated with low confidence">
            <a:extLst>
              <a:ext uri="{FF2B5EF4-FFF2-40B4-BE49-F238E27FC236}">
                <a16:creationId xmlns:a16="http://schemas.microsoft.com/office/drawing/2014/main" id="{B469A7F8-BBA3-5614-8EC9-1508BD7C9341}"/>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7" name="Rectangle 6">
            <a:extLst>
              <a:ext uri="{FF2B5EF4-FFF2-40B4-BE49-F238E27FC236}">
                <a16:creationId xmlns:a16="http://schemas.microsoft.com/office/drawing/2014/main" id="{F7C961CD-5775-0903-F667-D30B315BFC1D}"/>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DD1D9F-FF1F-75C0-D866-6ED954FBC3AF}"/>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25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logo of a beer mug&#10;&#10;Description automatically generated with low confidence">
            <a:extLst>
              <a:ext uri="{FF2B5EF4-FFF2-40B4-BE49-F238E27FC236}">
                <a16:creationId xmlns:a16="http://schemas.microsoft.com/office/drawing/2014/main" id="{F6C67435-DA66-B356-838B-7CA46B2EC3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0293722" y="5095701"/>
            <a:ext cx="1690459" cy="1506955"/>
          </a:xfrm>
          <a:prstGeom prst="rect">
            <a:avLst/>
          </a:prstGeom>
        </p:spPr>
      </p:pic>
      <p:sp>
        <p:nvSpPr>
          <p:cNvPr id="6" name="Rectangle 5">
            <a:extLst>
              <a:ext uri="{FF2B5EF4-FFF2-40B4-BE49-F238E27FC236}">
                <a16:creationId xmlns:a16="http://schemas.microsoft.com/office/drawing/2014/main" id="{BF0C0B82-8501-7F15-B6F0-90A1A3595F58}"/>
              </a:ext>
            </a:extLst>
          </p:cNvPr>
          <p:cNvSpPr>
            <a:spLocks noGrp="1" noRot="1" noMove="1" noResize="1" noEditPoints="1" noAdjustHandles="1" noChangeArrowheads="1" noChangeShapeType="1"/>
          </p:cNvSpPr>
          <p:nvPr userDrawn="1"/>
        </p:nvSpPr>
        <p:spPr>
          <a:xfrm>
            <a:off x="0" y="6051657"/>
            <a:ext cx="6276109" cy="798022"/>
          </a:xfrm>
          <a:prstGeom prst="rect">
            <a:avLst/>
          </a:prstGeom>
          <a:solidFill>
            <a:srgbClr val="383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A906B0-7AAE-A05C-6561-98F64B44FF5A}"/>
              </a:ext>
            </a:extLst>
          </p:cNvPr>
          <p:cNvSpPr>
            <a:spLocks noGrp="1" noRot="1" noMove="1" noResize="1" noEditPoints="1" noAdjustHandles="1" noChangeArrowheads="1" noChangeShapeType="1"/>
          </p:cNvSpPr>
          <p:nvPr userDrawn="1"/>
        </p:nvSpPr>
        <p:spPr>
          <a:xfrm>
            <a:off x="2252752" y="5852146"/>
            <a:ext cx="5029197" cy="515534"/>
          </a:xfrm>
          <a:prstGeom prst="rect">
            <a:avLst/>
          </a:prstGeom>
          <a:solidFill>
            <a:srgbClr val="F2C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49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4E046-E56C-E984-9510-B5040BF7BC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01AA-B31C-60F0-0930-88EC21D92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88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rgbClr val="383C5B"/>
          </a:solidFill>
          <a:latin typeface="Work Sans ExtraBold" panose="000009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3C5B"/>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3C5B"/>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3C5B"/>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arweav.github.io/countymap_oper.html"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aaron@brighterbrew.com" TargetMode="External"/><Relationship Id="rId2" Type="http://schemas.openxmlformats.org/officeDocument/2006/relationships/hyperlink" Target="mailto:8degreesbrewing@gmail.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arweav.github.io/brewvol.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22B0-C464-4996-EC45-5ABEC68EFE34}"/>
              </a:ext>
            </a:extLst>
          </p:cNvPr>
          <p:cNvSpPr>
            <a:spLocks noGrp="1"/>
          </p:cNvSpPr>
          <p:nvPr>
            <p:ph type="ctrTitle"/>
          </p:nvPr>
        </p:nvSpPr>
        <p:spPr/>
        <p:txBody>
          <a:bodyPr/>
          <a:lstStyle/>
          <a:p>
            <a:br>
              <a:rPr lang="en-US" dirty="0"/>
            </a:br>
            <a:r>
              <a:rPr lang="en-US" dirty="0"/>
              <a:t>Mule Barn Brewing Co.</a:t>
            </a:r>
          </a:p>
        </p:txBody>
      </p:sp>
      <p:sp>
        <p:nvSpPr>
          <p:cNvPr id="3" name="Subtitle 2">
            <a:extLst>
              <a:ext uri="{FF2B5EF4-FFF2-40B4-BE49-F238E27FC236}">
                <a16:creationId xmlns:a16="http://schemas.microsoft.com/office/drawing/2014/main" id="{BFBCC32D-51EA-5535-1E41-A6D31FA0B612}"/>
              </a:ext>
            </a:extLst>
          </p:cNvPr>
          <p:cNvSpPr>
            <a:spLocks noGrp="1"/>
          </p:cNvSpPr>
          <p:nvPr>
            <p:ph type="subTitle" idx="1"/>
          </p:nvPr>
        </p:nvSpPr>
        <p:spPr/>
        <p:txBody>
          <a:bodyPr/>
          <a:lstStyle/>
          <a:p>
            <a:r>
              <a:rPr lang="en-US" dirty="0"/>
              <a:t>Bringing locally brewed beer to central Missouri</a:t>
            </a:r>
          </a:p>
          <a:p>
            <a:r>
              <a:rPr lang="en-US" dirty="0"/>
              <a:t>June, 2023</a:t>
            </a:r>
          </a:p>
        </p:txBody>
      </p:sp>
      <p:sp>
        <p:nvSpPr>
          <p:cNvPr id="4" name="Title 1">
            <a:extLst>
              <a:ext uri="{FF2B5EF4-FFF2-40B4-BE49-F238E27FC236}">
                <a16:creationId xmlns:a16="http://schemas.microsoft.com/office/drawing/2014/main" id="{8843E4D4-5175-C1DC-0B0C-40BAB1AA7A50}"/>
              </a:ext>
            </a:extLst>
          </p:cNvPr>
          <p:cNvSpPr txBox="1">
            <a:spLocks/>
          </p:cNvSpPr>
          <p:nvPr/>
        </p:nvSpPr>
        <p:spPr>
          <a:xfrm>
            <a:off x="1780603" y="1730833"/>
            <a:ext cx="2826905" cy="8643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383C5B"/>
                </a:solidFill>
                <a:latin typeface="Work Sans ExtraBold" panose="00000900000000000000" pitchFamily="2" charset="0"/>
                <a:ea typeface="+mj-ea"/>
                <a:cs typeface="+mj-cs"/>
              </a:defRPr>
            </a:lvl1pPr>
          </a:lstStyle>
          <a:p>
            <a:pPr algn="l"/>
            <a:r>
              <a:rPr lang="en-US" sz="2000" b="1" dirty="0">
                <a:latin typeface="Work Sans" panose="00000500000000000000" pitchFamily="2" charset="0"/>
              </a:rPr>
              <a:t>Welcome to</a:t>
            </a:r>
          </a:p>
        </p:txBody>
      </p:sp>
      <p:sp>
        <p:nvSpPr>
          <p:cNvPr id="5" name="Subtitle 2">
            <a:extLst>
              <a:ext uri="{FF2B5EF4-FFF2-40B4-BE49-F238E27FC236}">
                <a16:creationId xmlns:a16="http://schemas.microsoft.com/office/drawing/2014/main" id="{CD1F56B2-E2A7-D3F5-7FF2-8A178719382D}"/>
              </a:ext>
            </a:extLst>
          </p:cNvPr>
          <p:cNvSpPr txBox="1">
            <a:spLocks/>
          </p:cNvSpPr>
          <p:nvPr/>
        </p:nvSpPr>
        <p:spPr>
          <a:xfrm>
            <a:off x="1528351" y="5913124"/>
            <a:ext cx="9144000" cy="360272"/>
          </a:xfrm>
          <a:prstGeom prst="rect">
            <a:avLst/>
          </a:prstGeom>
        </p:spPr>
        <p:txBody>
          <a:bodyPr vert="horz" lIns="91440" tIns="45720" rIns="91440" bIns="45720" rtlCol="0" anchor="b">
            <a:normAutofit/>
          </a:bodyPr>
          <a:lstStyle>
            <a:lvl1pPr algn="ctr">
              <a:lnSpc>
                <a:spcPct val="90000"/>
              </a:lnSpc>
              <a:spcBef>
                <a:spcPct val="0"/>
              </a:spcBef>
              <a:buNone/>
              <a:defRPr sz="6000">
                <a:solidFill>
                  <a:srgbClr val="383C5B"/>
                </a:solidFill>
                <a:latin typeface="Work Sans ExtraBold" panose="00000900000000000000" pitchFamily="2" charset="0"/>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a:solidFill>
                  <a:srgbClr val="383C5B"/>
                </a:solidFill>
                <a:latin typeface="Roboto Condensed" panose="02000000000000000000" pitchFamily="2" charset="0"/>
                <a:ea typeface="Roboto Condensed"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rgbClr val="383C5B"/>
                </a:solidFill>
                <a:latin typeface="Roboto Condensed" panose="02000000000000000000" pitchFamily="2" charset="0"/>
                <a:ea typeface="Roboto Condensed"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1" kern="1200">
                <a:solidFill>
                  <a:srgbClr val="383C5B"/>
                </a:solidFill>
                <a:latin typeface="Roboto Condensed" panose="02000000000000000000" pitchFamily="2" charset="0"/>
                <a:ea typeface="Roboto Condensed"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1" kern="1200">
                <a:solidFill>
                  <a:srgbClr val="383C5B"/>
                </a:solidFill>
                <a:latin typeface="Roboto Condensed" panose="02000000000000000000" pitchFamily="2" charset="0"/>
                <a:ea typeface="Roboto Condensed"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Prepared for MBBC by Brighter Brew</a:t>
            </a:r>
          </a:p>
        </p:txBody>
      </p:sp>
    </p:spTree>
    <p:extLst>
      <p:ext uri="{BB962C8B-B14F-4D97-AF65-F5344CB8AC3E}">
        <p14:creationId xmlns:p14="http://schemas.microsoft.com/office/powerpoint/2010/main" val="45380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Histogram&#10;&#10;Description automatically generated with low confidence">
            <a:extLst>
              <a:ext uri="{FF2B5EF4-FFF2-40B4-BE49-F238E27FC236}">
                <a16:creationId xmlns:a16="http://schemas.microsoft.com/office/drawing/2014/main" id="{97BF1DFB-599B-F3D3-D196-BF2FA5A4F5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660" y="2213425"/>
            <a:ext cx="7701381" cy="3606819"/>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374874"/>
            <a:ext cx="3010759" cy="3684588"/>
          </a:xfrm>
        </p:spPr>
        <p:txBody>
          <a:bodyPr>
            <a:normAutofit/>
          </a:bodyPr>
          <a:lstStyle/>
          <a:p>
            <a:pPr marL="0" indent="0">
              <a:lnSpc>
                <a:spcPct val="110000"/>
              </a:lnSpc>
              <a:buNone/>
            </a:pPr>
            <a:r>
              <a:rPr lang="en-US" sz="2200" dirty="0"/>
              <a:t>Like in the population data, among counties with a single local brewery, only Cass Co. has a larger economy than Johnson Co. </a:t>
            </a:r>
          </a:p>
        </p:txBody>
      </p:sp>
    </p:spTree>
    <p:extLst>
      <p:ext uri="{BB962C8B-B14F-4D97-AF65-F5344CB8AC3E}">
        <p14:creationId xmlns:p14="http://schemas.microsoft.com/office/powerpoint/2010/main" val="339005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A544D89-10E2-8A60-D77C-D483CA828DDC}"/>
              </a:ext>
            </a:extLst>
          </p:cNvPr>
          <p:cNvSpPr>
            <a:spLocks noGrp="1"/>
          </p:cNvSpPr>
          <p:nvPr>
            <p:ph type="title"/>
          </p:nvPr>
        </p:nvSpPr>
        <p:spPr/>
        <p:txBody>
          <a:bodyPr/>
          <a:lstStyle/>
          <a:p>
            <a:r>
              <a:rPr lang="en-US" dirty="0"/>
              <a:t>Market Research – Further Reading</a:t>
            </a:r>
          </a:p>
        </p:txBody>
      </p:sp>
      <p:sp>
        <p:nvSpPr>
          <p:cNvPr id="13" name="Content Placeholder 12">
            <a:extLst>
              <a:ext uri="{FF2B5EF4-FFF2-40B4-BE49-F238E27FC236}">
                <a16:creationId xmlns:a16="http://schemas.microsoft.com/office/drawing/2014/main" id="{F1157E95-17BA-9AF4-1B3A-F5A75D28642A}"/>
              </a:ext>
            </a:extLst>
          </p:cNvPr>
          <p:cNvSpPr>
            <a:spLocks noGrp="1"/>
          </p:cNvSpPr>
          <p:nvPr>
            <p:ph idx="1"/>
          </p:nvPr>
        </p:nvSpPr>
        <p:spPr>
          <a:xfrm>
            <a:off x="838200" y="1825625"/>
            <a:ext cx="10515600" cy="2604332"/>
          </a:xfrm>
        </p:spPr>
        <p:txBody>
          <a:bodyPr/>
          <a:lstStyle/>
          <a:p>
            <a:pPr marL="0" indent="0">
              <a:lnSpc>
                <a:spcPct val="110000"/>
              </a:lnSpc>
              <a:buNone/>
            </a:pPr>
            <a:r>
              <a:rPr lang="en-US" dirty="0"/>
              <a:t>For further reading on local market research, including dozens of interactive maps, charts, and machine learning predictions of the size of the local beer market, please request access to the 34-page original market research report by Brighter Brew</a:t>
            </a:r>
          </a:p>
        </p:txBody>
      </p:sp>
    </p:spTree>
    <p:extLst>
      <p:ext uri="{BB962C8B-B14F-4D97-AF65-F5344CB8AC3E}">
        <p14:creationId xmlns:p14="http://schemas.microsoft.com/office/powerpoint/2010/main" val="428077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4EA8-47F2-2F14-3C35-53ABECFCC336}"/>
              </a:ext>
            </a:extLst>
          </p:cNvPr>
          <p:cNvSpPr>
            <a:spLocks noGrp="1"/>
          </p:cNvSpPr>
          <p:nvPr>
            <p:ph type="title"/>
          </p:nvPr>
        </p:nvSpPr>
        <p:spPr/>
        <p:txBody>
          <a:bodyPr/>
          <a:lstStyle/>
          <a:p>
            <a:r>
              <a:rPr lang="en-US" dirty="0"/>
              <a:t>Competition</a:t>
            </a:r>
          </a:p>
        </p:txBody>
      </p:sp>
      <p:pic>
        <p:nvPicPr>
          <p:cNvPr id="7" name="Content Placeholder 6">
            <a:extLst>
              <a:ext uri="{FF2B5EF4-FFF2-40B4-BE49-F238E27FC236}">
                <a16:creationId xmlns:a16="http://schemas.microsoft.com/office/drawing/2014/main" id="{ABB92DBD-069A-5DCC-9817-B6F5A77196F4}"/>
              </a:ext>
            </a:extLst>
          </p:cNvPr>
          <p:cNvPicPr>
            <a:picLocks noGrp="1" noChangeAspect="1"/>
          </p:cNvPicPr>
          <p:nvPr>
            <p:ph sz="half" idx="1"/>
          </p:nvPr>
        </p:nvPicPr>
        <p:blipFill>
          <a:blip r:embed="rId2"/>
          <a:stretch>
            <a:fillRect/>
          </a:stretch>
        </p:blipFill>
        <p:spPr>
          <a:xfrm>
            <a:off x="838200" y="1948438"/>
            <a:ext cx="5181600" cy="3359994"/>
          </a:xfrm>
        </p:spPr>
      </p:pic>
      <p:sp>
        <p:nvSpPr>
          <p:cNvPr id="5" name="Content Placeholder 4">
            <a:extLst>
              <a:ext uri="{FF2B5EF4-FFF2-40B4-BE49-F238E27FC236}">
                <a16:creationId xmlns:a16="http://schemas.microsoft.com/office/drawing/2014/main" id="{98751C8E-D10C-FD00-C3EB-1B612B11150D}"/>
              </a:ext>
            </a:extLst>
          </p:cNvPr>
          <p:cNvSpPr>
            <a:spLocks noGrp="1"/>
          </p:cNvSpPr>
          <p:nvPr>
            <p:ph sz="half" idx="2"/>
          </p:nvPr>
        </p:nvSpPr>
        <p:spPr>
          <a:xfrm>
            <a:off x="6172200" y="1674703"/>
            <a:ext cx="5181600" cy="4351338"/>
          </a:xfrm>
        </p:spPr>
        <p:txBody>
          <a:bodyPr>
            <a:normAutofit fontScale="70000" lnSpcReduction="20000"/>
          </a:bodyPr>
          <a:lstStyle/>
          <a:p>
            <a:pPr marL="0" indent="0">
              <a:lnSpc>
                <a:spcPct val="130000"/>
              </a:lnSpc>
              <a:buNone/>
            </a:pPr>
            <a:r>
              <a:rPr lang="en-US" sz="3400" dirty="0"/>
              <a:t>There are three local pubs with a moderate focus on craft beer </a:t>
            </a:r>
          </a:p>
          <a:p>
            <a:pPr>
              <a:lnSpc>
                <a:spcPct val="130000"/>
              </a:lnSpc>
            </a:pPr>
            <a:r>
              <a:rPr lang="en-US" sz="2600" b="0" dirty="0"/>
              <a:t>Fitter’s Pub has several craft beers on tap and a cooler with national and local craft for takeout</a:t>
            </a:r>
          </a:p>
          <a:p>
            <a:pPr>
              <a:lnSpc>
                <a:spcPct val="130000"/>
              </a:lnSpc>
            </a:pPr>
            <a:r>
              <a:rPr lang="en-US" sz="2600" b="0" dirty="0"/>
              <a:t>Heroes Pub serves mostly domestic and some craft beer</a:t>
            </a:r>
          </a:p>
          <a:p>
            <a:pPr>
              <a:lnSpc>
                <a:spcPct val="130000"/>
              </a:lnSpc>
            </a:pPr>
            <a:r>
              <a:rPr lang="en-US" sz="2600" b="0" dirty="0"/>
              <a:t>Players Restaurant also serves mostly domestic and some craft beer</a:t>
            </a:r>
          </a:p>
          <a:p>
            <a:pPr marL="0" indent="0">
              <a:lnSpc>
                <a:spcPct val="130000"/>
              </a:lnSpc>
              <a:buNone/>
            </a:pPr>
            <a:r>
              <a:rPr lang="en-US" sz="3400" dirty="0"/>
              <a:t>All three establishments have expressed an interest in serving MBBC products</a:t>
            </a:r>
          </a:p>
        </p:txBody>
      </p:sp>
      <p:sp>
        <p:nvSpPr>
          <p:cNvPr id="8" name="Oval 7">
            <a:extLst>
              <a:ext uri="{FF2B5EF4-FFF2-40B4-BE49-F238E27FC236}">
                <a16:creationId xmlns:a16="http://schemas.microsoft.com/office/drawing/2014/main" id="{F7F05E2D-44E7-BF16-5070-FA963BDFECBB}"/>
              </a:ext>
            </a:extLst>
          </p:cNvPr>
          <p:cNvSpPr/>
          <p:nvPr/>
        </p:nvSpPr>
        <p:spPr>
          <a:xfrm>
            <a:off x="4376691" y="2210540"/>
            <a:ext cx="772358" cy="772357"/>
          </a:xfrm>
          <a:prstGeom prst="ellipse">
            <a:avLst/>
          </a:prstGeom>
          <a:noFill/>
          <a:ln w="38100">
            <a:solidFill>
              <a:srgbClr val="38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7EBAFAD-3135-FB1D-C7F4-C1172C808209}"/>
              </a:ext>
            </a:extLst>
          </p:cNvPr>
          <p:cNvSpPr/>
          <p:nvPr/>
        </p:nvSpPr>
        <p:spPr>
          <a:xfrm>
            <a:off x="1368641" y="4102963"/>
            <a:ext cx="772358" cy="772357"/>
          </a:xfrm>
          <a:prstGeom prst="ellipse">
            <a:avLst/>
          </a:prstGeom>
          <a:noFill/>
          <a:ln w="38100">
            <a:solidFill>
              <a:srgbClr val="383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Punched Tape 2">
            <a:extLst>
              <a:ext uri="{FF2B5EF4-FFF2-40B4-BE49-F238E27FC236}">
                <a16:creationId xmlns:a16="http://schemas.microsoft.com/office/drawing/2014/main" id="{1DD9F738-A37A-364E-3AD6-785D834A050B}"/>
              </a:ext>
            </a:extLst>
          </p:cNvPr>
          <p:cNvSpPr/>
          <p:nvPr/>
        </p:nvSpPr>
        <p:spPr>
          <a:xfrm flipH="1">
            <a:off x="2266765" y="3303972"/>
            <a:ext cx="841899" cy="772357"/>
          </a:xfrm>
          <a:prstGeom prst="flowChartPunchedTap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MMBC</a:t>
            </a:r>
          </a:p>
        </p:txBody>
      </p:sp>
      <p:cxnSp>
        <p:nvCxnSpPr>
          <p:cNvPr id="6" name="Straight Connector 5">
            <a:extLst>
              <a:ext uri="{FF2B5EF4-FFF2-40B4-BE49-F238E27FC236}">
                <a16:creationId xmlns:a16="http://schemas.microsoft.com/office/drawing/2014/main" id="{99336DB7-A3C5-97B8-3046-60E67AC79E18}"/>
              </a:ext>
            </a:extLst>
          </p:cNvPr>
          <p:cNvCxnSpPr>
            <a:cxnSpLocks/>
          </p:cNvCxnSpPr>
          <p:nvPr/>
        </p:nvCxnSpPr>
        <p:spPr>
          <a:xfrm>
            <a:off x="2266765" y="3357240"/>
            <a:ext cx="0" cy="1250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EDB8-4A49-6799-C324-9B8985833594}"/>
              </a:ext>
            </a:extLst>
          </p:cNvPr>
          <p:cNvSpPr>
            <a:spLocks noGrp="1"/>
          </p:cNvSpPr>
          <p:nvPr>
            <p:ph type="title"/>
          </p:nvPr>
        </p:nvSpPr>
        <p:spPr/>
        <p:txBody>
          <a:bodyPr/>
          <a:lstStyle/>
          <a:p>
            <a:r>
              <a:rPr lang="en-US" dirty="0"/>
              <a:t>Competitive Advantages</a:t>
            </a:r>
          </a:p>
        </p:txBody>
      </p:sp>
      <p:sp>
        <p:nvSpPr>
          <p:cNvPr id="3" name="Content Placeholder 2">
            <a:extLst>
              <a:ext uri="{FF2B5EF4-FFF2-40B4-BE49-F238E27FC236}">
                <a16:creationId xmlns:a16="http://schemas.microsoft.com/office/drawing/2014/main" id="{64671DC0-2453-AD94-37FA-81D2708F160E}"/>
              </a:ext>
            </a:extLst>
          </p:cNvPr>
          <p:cNvSpPr>
            <a:spLocks noGrp="1"/>
          </p:cNvSpPr>
          <p:nvPr>
            <p:ph sz="half" idx="1"/>
          </p:nvPr>
        </p:nvSpPr>
        <p:spPr>
          <a:xfrm>
            <a:off x="838200" y="1585927"/>
            <a:ext cx="5181600" cy="4351338"/>
          </a:xfrm>
        </p:spPr>
        <p:txBody>
          <a:bodyPr>
            <a:normAutofit lnSpcReduction="10000"/>
          </a:bodyPr>
          <a:lstStyle/>
          <a:p>
            <a:pPr>
              <a:lnSpc>
                <a:spcPct val="110000"/>
              </a:lnSpc>
            </a:pPr>
            <a:r>
              <a:rPr lang="en-US" dirty="0"/>
              <a:t>Will be the only taproom serving locally-on-site brewed beer within a wide area</a:t>
            </a:r>
          </a:p>
          <a:p>
            <a:pPr>
              <a:lnSpc>
                <a:spcPct val="110000"/>
              </a:lnSpc>
            </a:pPr>
            <a:r>
              <a:rPr lang="en-US" dirty="0"/>
              <a:t>Competing pubs are excited to serve MBBC’s products and therefore to promote the brewery</a:t>
            </a:r>
          </a:p>
          <a:p>
            <a:pPr>
              <a:lnSpc>
                <a:spcPct val="110000"/>
              </a:lnSpc>
            </a:pPr>
            <a:r>
              <a:rPr lang="en-US" dirty="0"/>
              <a:t>Opportunity to be exclusive local beer partner for local events and non-aligned businesses</a:t>
            </a:r>
          </a:p>
          <a:p>
            <a:pPr>
              <a:lnSpc>
                <a:spcPct val="110000"/>
              </a:lnSpc>
            </a:pPr>
            <a:endParaRPr lang="en-US" dirty="0"/>
          </a:p>
        </p:txBody>
      </p:sp>
      <p:pic>
        <p:nvPicPr>
          <p:cNvPr id="6" name="Content Placeholder 5" descr="A person pouring a beer from a tap&#10;&#10;Description automatically generated with low confidence">
            <a:extLst>
              <a:ext uri="{FF2B5EF4-FFF2-40B4-BE49-F238E27FC236}">
                <a16:creationId xmlns:a16="http://schemas.microsoft.com/office/drawing/2014/main" id="{CF75F51C-0E5D-901C-74E3-E9ABCFDF8B5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1575" r="11575"/>
          <a:stretch/>
        </p:blipFill>
        <p:spPr>
          <a:xfrm>
            <a:off x="6507331" y="1899821"/>
            <a:ext cx="4949665" cy="3618824"/>
          </a:xfrm>
        </p:spPr>
      </p:pic>
    </p:spTree>
    <p:extLst>
      <p:ext uri="{BB962C8B-B14F-4D97-AF65-F5344CB8AC3E}">
        <p14:creationId xmlns:p14="http://schemas.microsoft.com/office/powerpoint/2010/main" val="68820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7867-3CDD-AF3C-D7EC-0318884B170E}"/>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8A71B694-2DE8-B640-B3E7-A67A7A890CF2}"/>
              </a:ext>
            </a:extLst>
          </p:cNvPr>
          <p:cNvSpPr>
            <a:spLocks noGrp="1"/>
          </p:cNvSpPr>
          <p:nvPr>
            <p:ph sz="half" idx="1"/>
          </p:nvPr>
        </p:nvSpPr>
        <p:spPr>
          <a:xfrm>
            <a:off x="6173698" y="1825625"/>
            <a:ext cx="5181600" cy="4351338"/>
          </a:xfrm>
        </p:spPr>
        <p:txBody>
          <a:bodyPr/>
          <a:lstStyle/>
          <a:p>
            <a:pPr marL="0" indent="0">
              <a:buNone/>
            </a:pPr>
            <a:r>
              <a:rPr lang="en-US" dirty="0"/>
              <a:t>MBBC will operate under the brewpub model, and over 90% of revenue will come from direct-to-consumer retail sales of:</a:t>
            </a:r>
          </a:p>
          <a:p>
            <a:pPr lvl="1"/>
            <a:r>
              <a:rPr lang="en-US" dirty="0"/>
              <a:t>Locally-on-site brewed craft beer</a:t>
            </a:r>
          </a:p>
          <a:p>
            <a:pPr lvl="1"/>
            <a:r>
              <a:rPr lang="en-US" dirty="0"/>
              <a:t>Simple food offerings</a:t>
            </a:r>
          </a:p>
          <a:p>
            <a:pPr lvl="1"/>
            <a:r>
              <a:rPr lang="en-US" dirty="0"/>
              <a:t>Crafted batch cocktails</a:t>
            </a:r>
          </a:p>
          <a:p>
            <a:pPr lvl="1"/>
            <a:r>
              <a:rPr lang="en-US" dirty="0"/>
              <a:t>Branded merchandise</a:t>
            </a:r>
          </a:p>
          <a:p>
            <a:pPr lvl="1"/>
            <a:r>
              <a:rPr lang="en-US" dirty="0"/>
              <a:t>To-go sales of locally brewed beer</a:t>
            </a:r>
          </a:p>
        </p:txBody>
      </p:sp>
      <p:pic>
        <p:nvPicPr>
          <p:cNvPr id="1026" name="Picture 2" descr="Taproom Brouwerji Troost Ams">
            <a:extLst>
              <a:ext uri="{FF2B5EF4-FFF2-40B4-BE49-F238E27FC236}">
                <a16:creationId xmlns:a16="http://schemas.microsoft.com/office/drawing/2014/main" id="{F70899CF-4F94-951F-B5D5-1EDEABDDEF9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7930" y="1963540"/>
            <a:ext cx="5181600" cy="3258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01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7867-3CDD-AF3C-D7EC-0318884B170E}"/>
              </a:ext>
            </a:extLst>
          </p:cNvPr>
          <p:cNvSpPr>
            <a:spLocks noGrp="1"/>
          </p:cNvSpPr>
          <p:nvPr>
            <p:ph type="title"/>
          </p:nvPr>
        </p:nvSpPr>
        <p:spPr/>
        <p:txBody>
          <a:bodyPr/>
          <a:lstStyle/>
          <a:p>
            <a:r>
              <a:rPr lang="en-US" dirty="0"/>
              <a:t>Business Model</a:t>
            </a:r>
          </a:p>
        </p:txBody>
      </p:sp>
      <p:sp>
        <p:nvSpPr>
          <p:cNvPr id="3" name="Content Placeholder 2">
            <a:extLst>
              <a:ext uri="{FF2B5EF4-FFF2-40B4-BE49-F238E27FC236}">
                <a16:creationId xmlns:a16="http://schemas.microsoft.com/office/drawing/2014/main" id="{8A71B694-2DE8-B640-B3E7-A67A7A890CF2}"/>
              </a:ext>
            </a:extLst>
          </p:cNvPr>
          <p:cNvSpPr>
            <a:spLocks noGrp="1"/>
          </p:cNvSpPr>
          <p:nvPr>
            <p:ph sz="half" idx="1"/>
          </p:nvPr>
        </p:nvSpPr>
        <p:spPr>
          <a:xfrm>
            <a:off x="6173698" y="1825625"/>
            <a:ext cx="5181600" cy="3811695"/>
          </a:xfrm>
        </p:spPr>
        <p:txBody>
          <a:bodyPr/>
          <a:lstStyle/>
          <a:p>
            <a:pPr marL="0" indent="0">
              <a:buNone/>
            </a:pPr>
            <a:r>
              <a:rPr lang="en-US" dirty="0"/>
              <a:t>Secondary revenue sources include:</a:t>
            </a:r>
          </a:p>
          <a:p>
            <a:pPr lvl="1"/>
            <a:r>
              <a:rPr lang="en-US" dirty="0"/>
              <a:t>Event rentals, both a dedicated space above the retail space, and rental of the main retail space under certain circumstances</a:t>
            </a:r>
          </a:p>
          <a:p>
            <a:pPr lvl="1"/>
            <a:r>
              <a:rPr lang="en-US" dirty="0"/>
              <a:t>Limited self-distribution, legal under MO law, to on-premise establishments in the local area</a:t>
            </a:r>
          </a:p>
        </p:txBody>
      </p:sp>
      <p:pic>
        <p:nvPicPr>
          <p:cNvPr id="2052" name="Picture 4" descr="Colorado Brewery &amp; Winery Wedding Venues for Hosting a Fun Reception">
            <a:extLst>
              <a:ext uri="{FF2B5EF4-FFF2-40B4-BE49-F238E27FC236}">
                <a16:creationId xmlns:a16="http://schemas.microsoft.com/office/drawing/2014/main" id="{66C5E187-2B40-406D-1D48-AF0B5C95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41" y="1601911"/>
            <a:ext cx="4128137" cy="23241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854 Man Holding Keg Images, Stock Photos &amp; Vectors | Shutterstock">
            <a:extLst>
              <a:ext uri="{FF2B5EF4-FFF2-40B4-BE49-F238E27FC236}">
                <a16:creationId xmlns:a16="http://schemas.microsoft.com/office/drawing/2014/main" id="{11665708-C017-24AD-B99D-6EF6B33785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77"/>
          <a:stretch/>
        </p:blipFill>
        <p:spPr bwMode="auto">
          <a:xfrm>
            <a:off x="2370338" y="3344942"/>
            <a:ext cx="3443518" cy="229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2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18B13D-68AA-0D13-F2CD-F95FC5B20BEF}"/>
              </a:ext>
            </a:extLst>
          </p:cNvPr>
          <p:cNvSpPr>
            <a:spLocks noGrp="1"/>
          </p:cNvSpPr>
          <p:nvPr>
            <p:ph type="title"/>
          </p:nvPr>
        </p:nvSpPr>
        <p:spPr/>
        <p:txBody>
          <a:bodyPr/>
          <a:lstStyle/>
          <a:p>
            <a:r>
              <a:rPr lang="en-US" dirty="0"/>
              <a:t>Go-to-Market Timeline</a:t>
            </a:r>
          </a:p>
        </p:txBody>
      </p:sp>
      <p:graphicFrame>
        <p:nvGraphicFramePr>
          <p:cNvPr id="19" name="Diagram 18">
            <a:extLst>
              <a:ext uri="{FF2B5EF4-FFF2-40B4-BE49-F238E27FC236}">
                <a16:creationId xmlns:a16="http://schemas.microsoft.com/office/drawing/2014/main" id="{FC4575C8-F336-ED28-0038-A5CED62B370A}"/>
              </a:ext>
            </a:extLst>
          </p:cNvPr>
          <p:cNvGraphicFramePr/>
          <p:nvPr>
            <p:extLst>
              <p:ext uri="{D42A27DB-BD31-4B8C-83A1-F6EECF244321}">
                <p14:modId xmlns:p14="http://schemas.microsoft.com/office/powerpoint/2010/main" val="2770357204"/>
              </p:ext>
            </p:extLst>
          </p:nvPr>
        </p:nvGraphicFramePr>
        <p:xfrm>
          <a:off x="838200" y="1199062"/>
          <a:ext cx="10515600" cy="487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1" name="Straight Connector 20">
            <a:extLst>
              <a:ext uri="{FF2B5EF4-FFF2-40B4-BE49-F238E27FC236}">
                <a16:creationId xmlns:a16="http://schemas.microsoft.com/office/drawing/2014/main" id="{077ECF54-DA71-850D-DF6F-1A5C93681035}"/>
              </a:ext>
            </a:extLst>
          </p:cNvPr>
          <p:cNvCxnSpPr>
            <a:cxnSpLocks/>
          </p:cNvCxnSpPr>
          <p:nvPr/>
        </p:nvCxnSpPr>
        <p:spPr>
          <a:xfrm>
            <a:off x="7643674" y="3089430"/>
            <a:ext cx="568171" cy="372862"/>
          </a:xfrm>
          <a:prstGeom prst="line">
            <a:avLst/>
          </a:prstGeom>
          <a:ln>
            <a:solidFill>
              <a:srgbClr val="383C5B"/>
            </a:solidFill>
          </a:ln>
        </p:spPr>
        <p:style>
          <a:lnRef idx="1">
            <a:schemeClr val="accent1"/>
          </a:lnRef>
          <a:fillRef idx="0">
            <a:schemeClr val="accent1"/>
          </a:fillRef>
          <a:effectRef idx="0">
            <a:schemeClr val="accent1"/>
          </a:effectRef>
          <a:fontRef idx="minor">
            <a:schemeClr val="tx1"/>
          </a:fontRef>
        </p:style>
      </p:cxnSp>
      <p:graphicFrame>
        <p:nvGraphicFramePr>
          <p:cNvPr id="23" name="Diagram 22">
            <a:extLst>
              <a:ext uri="{FF2B5EF4-FFF2-40B4-BE49-F238E27FC236}">
                <a16:creationId xmlns:a16="http://schemas.microsoft.com/office/drawing/2014/main" id="{53996DC1-6378-2278-1A0D-D64C44F89E61}"/>
              </a:ext>
            </a:extLst>
          </p:cNvPr>
          <p:cNvGraphicFramePr/>
          <p:nvPr>
            <p:extLst>
              <p:ext uri="{D42A27DB-BD31-4B8C-83A1-F6EECF244321}">
                <p14:modId xmlns:p14="http://schemas.microsoft.com/office/powerpoint/2010/main" val="799357426"/>
              </p:ext>
            </p:extLst>
          </p:nvPr>
        </p:nvGraphicFramePr>
        <p:xfrm>
          <a:off x="1846556" y="1970843"/>
          <a:ext cx="9232776" cy="5537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3944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101AC-9CF3-40CE-F9D7-EBCDAADBA27B}"/>
              </a:ext>
            </a:extLst>
          </p:cNvPr>
          <p:cNvSpPr>
            <a:spLocks noGrp="1"/>
          </p:cNvSpPr>
          <p:nvPr>
            <p:ph type="title"/>
          </p:nvPr>
        </p:nvSpPr>
        <p:spPr/>
        <p:txBody>
          <a:bodyPr/>
          <a:lstStyle/>
          <a:p>
            <a:r>
              <a:rPr lang="en-US" dirty="0"/>
              <a:t>Financial Projection - Summary</a:t>
            </a:r>
          </a:p>
        </p:txBody>
      </p:sp>
      <p:sp>
        <p:nvSpPr>
          <p:cNvPr id="4" name="Content Placeholder 3">
            <a:extLst>
              <a:ext uri="{FF2B5EF4-FFF2-40B4-BE49-F238E27FC236}">
                <a16:creationId xmlns:a16="http://schemas.microsoft.com/office/drawing/2014/main" id="{C486DDE7-C629-97DA-C7E2-B9EFBF9D39B5}"/>
              </a:ext>
            </a:extLst>
          </p:cNvPr>
          <p:cNvSpPr>
            <a:spLocks noGrp="1"/>
          </p:cNvSpPr>
          <p:nvPr>
            <p:ph idx="1"/>
          </p:nvPr>
        </p:nvSpPr>
        <p:spPr>
          <a:xfrm>
            <a:off x="838200" y="1594804"/>
            <a:ext cx="10515600" cy="3776186"/>
          </a:xfrm>
        </p:spPr>
        <p:txBody>
          <a:bodyPr>
            <a:normAutofit/>
          </a:bodyPr>
          <a:lstStyle/>
          <a:p>
            <a:r>
              <a:rPr lang="en-US" sz="3200" dirty="0"/>
              <a:t>Project high six-figure revenue, growing to over $1 million by year 5</a:t>
            </a:r>
          </a:p>
          <a:p>
            <a:r>
              <a:rPr lang="en-US" sz="3200" dirty="0"/>
              <a:t>Total COGS including materials and direct labor in the mid-40% range</a:t>
            </a:r>
          </a:p>
          <a:p>
            <a:r>
              <a:rPr lang="en-US" sz="3200" dirty="0"/>
              <a:t>Achieve 15% EBITDA margin benchmark by year 5</a:t>
            </a:r>
          </a:p>
          <a:p>
            <a:r>
              <a:rPr lang="en-US" sz="3200" dirty="0"/>
              <a:t>Conservative Projections anticipate investor payback by 5</a:t>
            </a:r>
            <a:r>
              <a:rPr lang="en-US" sz="3200" baseline="30000" dirty="0"/>
              <a:t>th</a:t>
            </a:r>
            <a:r>
              <a:rPr lang="en-US" sz="3200" dirty="0"/>
              <a:t> year</a:t>
            </a:r>
          </a:p>
        </p:txBody>
      </p:sp>
    </p:spTree>
    <p:extLst>
      <p:ext uri="{BB962C8B-B14F-4D97-AF65-F5344CB8AC3E}">
        <p14:creationId xmlns:p14="http://schemas.microsoft.com/office/powerpoint/2010/main" val="233367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Net Revenue</a:t>
            </a:r>
          </a:p>
        </p:txBody>
      </p:sp>
      <p:sp>
        <p:nvSpPr>
          <p:cNvPr id="3" name="Content Placeholder 3">
            <a:extLst>
              <a:ext uri="{FF2B5EF4-FFF2-40B4-BE49-F238E27FC236}">
                <a16:creationId xmlns:a16="http://schemas.microsoft.com/office/drawing/2014/main" id="{DFFEBFD3-99E8-8A86-3FA6-59B2F8CAFBD7}"/>
              </a:ext>
            </a:extLst>
          </p:cNvPr>
          <p:cNvSpPr txBox="1">
            <a:spLocks/>
          </p:cNvSpPr>
          <p:nvPr/>
        </p:nvSpPr>
        <p:spPr>
          <a:xfrm>
            <a:off x="838200" y="1594804"/>
            <a:ext cx="10515600" cy="377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383C5B"/>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383C5B"/>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383C5B"/>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383C5B"/>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Assuming modest YoY growth between 5-15%</a:t>
            </a:r>
          </a:p>
        </p:txBody>
      </p:sp>
      <p:pic>
        <p:nvPicPr>
          <p:cNvPr id="8" name="Content Placeholder 7">
            <a:extLst>
              <a:ext uri="{FF2B5EF4-FFF2-40B4-BE49-F238E27FC236}">
                <a16:creationId xmlns:a16="http://schemas.microsoft.com/office/drawing/2014/main" id="{098283A2-6257-49D2-7392-3BE08DA8DD48}"/>
              </a:ext>
            </a:extLst>
          </p:cNvPr>
          <p:cNvPicPr>
            <a:picLocks noGrp="1" noChangeAspect="1"/>
          </p:cNvPicPr>
          <p:nvPr>
            <p:ph idx="1"/>
          </p:nvPr>
        </p:nvPicPr>
        <p:blipFill>
          <a:blip r:embed="rId2"/>
          <a:stretch>
            <a:fillRect/>
          </a:stretch>
        </p:blipFill>
        <p:spPr>
          <a:xfrm>
            <a:off x="2035339" y="2136346"/>
            <a:ext cx="8121322" cy="4351338"/>
          </a:xfrm>
          <a:prstGeom prst="rect">
            <a:avLst/>
          </a:prstGeom>
        </p:spPr>
      </p:pic>
    </p:spTree>
    <p:extLst>
      <p:ext uri="{BB962C8B-B14F-4D97-AF65-F5344CB8AC3E}">
        <p14:creationId xmlns:p14="http://schemas.microsoft.com/office/powerpoint/2010/main" val="35467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COGS</a:t>
            </a:r>
          </a:p>
        </p:txBody>
      </p:sp>
      <p:pic>
        <p:nvPicPr>
          <p:cNvPr id="4" name="Picture 3">
            <a:extLst>
              <a:ext uri="{FF2B5EF4-FFF2-40B4-BE49-F238E27FC236}">
                <a16:creationId xmlns:a16="http://schemas.microsoft.com/office/drawing/2014/main" id="{F666F10B-82A3-A7D0-9DA9-D5961F233CDC}"/>
              </a:ext>
            </a:extLst>
          </p:cNvPr>
          <p:cNvPicPr>
            <a:picLocks noChangeAspect="1"/>
          </p:cNvPicPr>
          <p:nvPr/>
        </p:nvPicPr>
        <p:blipFill>
          <a:blip r:embed="rId2"/>
          <a:stretch>
            <a:fillRect/>
          </a:stretch>
        </p:blipFill>
        <p:spPr>
          <a:xfrm>
            <a:off x="2147789" y="1464814"/>
            <a:ext cx="7896422" cy="4247966"/>
          </a:xfrm>
          <a:prstGeom prst="rect">
            <a:avLst/>
          </a:prstGeom>
        </p:spPr>
      </p:pic>
    </p:spTree>
    <p:extLst>
      <p:ext uri="{BB962C8B-B14F-4D97-AF65-F5344CB8AC3E}">
        <p14:creationId xmlns:p14="http://schemas.microsoft.com/office/powerpoint/2010/main" val="313974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hlinkClick r:id="rId2"/>
            <a:extLst>
              <a:ext uri="{FF2B5EF4-FFF2-40B4-BE49-F238E27FC236}">
                <a16:creationId xmlns:a16="http://schemas.microsoft.com/office/drawing/2014/main" id="{571D9321-232B-8D1A-D4AF-2A78E36D8E35}"/>
              </a:ext>
            </a:extLst>
          </p:cNvPr>
          <p:cNvPicPr>
            <a:picLocks noGrp="1" noChangeAspect="1"/>
          </p:cNvPicPr>
          <p:nvPr>
            <p:ph sz="half" idx="2"/>
          </p:nvPr>
        </p:nvPicPr>
        <p:blipFill>
          <a:blip r:embed="rId3"/>
          <a:stretch>
            <a:fillRect/>
          </a:stretch>
        </p:blipFill>
        <p:spPr>
          <a:xfrm>
            <a:off x="6329256" y="1649456"/>
            <a:ext cx="4867487" cy="4351338"/>
          </a:xfrm>
        </p:spPr>
      </p:pic>
      <p:sp>
        <p:nvSpPr>
          <p:cNvPr id="4" name="Title 3">
            <a:extLst>
              <a:ext uri="{FF2B5EF4-FFF2-40B4-BE49-F238E27FC236}">
                <a16:creationId xmlns:a16="http://schemas.microsoft.com/office/drawing/2014/main" id="{77104BB0-398A-4214-A673-5C3BB5C512F2}"/>
              </a:ext>
            </a:extLst>
          </p:cNvPr>
          <p:cNvSpPr>
            <a:spLocks noGrp="1"/>
          </p:cNvSpPr>
          <p:nvPr>
            <p:ph type="title"/>
          </p:nvPr>
        </p:nvSpPr>
        <p:spPr/>
        <p:txBody>
          <a:bodyPr/>
          <a:lstStyle/>
          <a:p>
            <a:r>
              <a:rPr lang="en-US" dirty="0"/>
              <a:t>Problem</a:t>
            </a:r>
          </a:p>
        </p:txBody>
      </p:sp>
      <p:sp>
        <p:nvSpPr>
          <p:cNvPr id="5" name="Content Placeholder 4">
            <a:extLst>
              <a:ext uri="{FF2B5EF4-FFF2-40B4-BE49-F238E27FC236}">
                <a16:creationId xmlns:a16="http://schemas.microsoft.com/office/drawing/2014/main" id="{347EC8B1-D982-8234-290E-D46119DF681C}"/>
              </a:ext>
            </a:extLst>
          </p:cNvPr>
          <p:cNvSpPr>
            <a:spLocks noGrp="1"/>
          </p:cNvSpPr>
          <p:nvPr>
            <p:ph sz="half" idx="1"/>
          </p:nvPr>
        </p:nvSpPr>
        <p:spPr>
          <a:xfrm>
            <a:off x="838200" y="1649456"/>
            <a:ext cx="5181600" cy="4351338"/>
          </a:xfrm>
        </p:spPr>
        <p:txBody>
          <a:bodyPr/>
          <a:lstStyle/>
          <a:p>
            <a:pPr marL="0" indent="0">
              <a:lnSpc>
                <a:spcPct val="110000"/>
              </a:lnSpc>
              <a:spcAft>
                <a:spcPts val="1200"/>
              </a:spcAft>
              <a:buNone/>
            </a:pPr>
            <a:r>
              <a:rPr lang="en-US" dirty="0"/>
              <a:t>There is a gap in the market for craft beer in the area of Johnson County, MO</a:t>
            </a:r>
          </a:p>
          <a:p>
            <a:pPr lvl="1">
              <a:lnSpc>
                <a:spcPct val="110000"/>
              </a:lnSpc>
              <a:spcAft>
                <a:spcPts val="1200"/>
              </a:spcAft>
            </a:pPr>
            <a:r>
              <a:rPr lang="en-US" dirty="0"/>
              <a:t>There are no operating craft breweries, brewpubs, or tap rooms in Johnson County</a:t>
            </a:r>
          </a:p>
          <a:p>
            <a:pPr lvl="1">
              <a:lnSpc>
                <a:spcPct val="110000"/>
              </a:lnSpc>
              <a:spcAft>
                <a:spcPts val="1200"/>
              </a:spcAft>
            </a:pPr>
            <a:r>
              <a:rPr lang="en-US" dirty="0"/>
              <a:t>There are also no breweries operating in 3 of the 5 bordering counties</a:t>
            </a:r>
          </a:p>
        </p:txBody>
      </p:sp>
      <p:sp>
        <p:nvSpPr>
          <p:cNvPr id="2" name="TextBox 1">
            <a:extLst>
              <a:ext uri="{FF2B5EF4-FFF2-40B4-BE49-F238E27FC236}">
                <a16:creationId xmlns:a16="http://schemas.microsoft.com/office/drawing/2014/main" id="{13E24081-32D0-A56D-7BC4-291B910741D5}"/>
              </a:ext>
            </a:extLst>
          </p:cNvPr>
          <p:cNvSpPr txBox="1"/>
          <p:nvPr/>
        </p:nvSpPr>
        <p:spPr>
          <a:xfrm>
            <a:off x="6329256" y="1301800"/>
            <a:ext cx="1699008" cy="307777"/>
          </a:xfrm>
          <a:prstGeom prst="rect">
            <a:avLst/>
          </a:prstGeom>
          <a:noFill/>
          <a:ln>
            <a:solidFill>
              <a:srgbClr val="383C5B"/>
            </a:solidFill>
          </a:ln>
        </p:spPr>
        <p:txBody>
          <a:bodyPr wrap="square" rtlCol="0">
            <a:spAutoFit/>
          </a:bodyPr>
          <a:lstStyle/>
          <a:p>
            <a:r>
              <a:rPr lang="en-US" sz="1400" b="1" dirty="0">
                <a:solidFill>
                  <a:srgbClr val="383C5B"/>
                </a:solidFill>
                <a:latin typeface="Roboto Condensed" panose="02000000000000000000" pitchFamily="2" charset="0"/>
                <a:ea typeface="Roboto Condensed" panose="02000000000000000000" pitchFamily="2" charset="0"/>
              </a:rPr>
              <a:t>Click Map to interact</a:t>
            </a:r>
          </a:p>
        </p:txBody>
      </p:sp>
      <p:sp>
        <p:nvSpPr>
          <p:cNvPr id="3" name="TextBox 2">
            <a:extLst>
              <a:ext uri="{FF2B5EF4-FFF2-40B4-BE49-F238E27FC236}">
                <a16:creationId xmlns:a16="http://schemas.microsoft.com/office/drawing/2014/main" id="{3315BCE3-512A-7525-A850-387BD8E34F56}"/>
              </a:ext>
            </a:extLst>
          </p:cNvPr>
          <p:cNvSpPr txBox="1"/>
          <p:nvPr/>
        </p:nvSpPr>
        <p:spPr>
          <a:xfrm>
            <a:off x="990600" y="6217640"/>
            <a:ext cx="3817690" cy="215444"/>
          </a:xfrm>
          <a:prstGeom prst="rect">
            <a:avLst/>
          </a:prstGeom>
          <a:noFill/>
        </p:spPr>
        <p:txBody>
          <a:bodyPr wrap="square" rtlCol="0">
            <a:spAutoFit/>
          </a:bodyPr>
          <a:lstStyle/>
          <a:p>
            <a:r>
              <a:rPr lang="en-US" sz="800" dirty="0">
                <a:solidFill>
                  <a:srgbClr val="383C5B"/>
                </a:solidFill>
                <a:latin typeface="Roboto Condensed" panose="02000000000000000000" pitchFamily="2" charset="0"/>
                <a:ea typeface="Roboto Condensed" panose="02000000000000000000" pitchFamily="2" charset="0"/>
              </a:rPr>
              <a:t>* The brewery in Lafayette Co. to the north of Johnson Co. has not produced since 2019</a:t>
            </a:r>
          </a:p>
        </p:txBody>
      </p:sp>
    </p:spTree>
    <p:extLst>
      <p:ext uri="{BB962C8B-B14F-4D97-AF65-F5344CB8AC3E}">
        <p14:creationId xmlns:p14="http://schemas.microsoft.com/office/powerpoint/2010/main" val="34155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AE9A3-A614-70F5-EAD8-9F641B64EBC8}"/>
              </a:ext>
            </a:extLst>
          </p:cNvPr>
          <p:cNvPicPr>
            <a:picLocks noChangeAspect="1"/>
          </p:cNvPicPr>
          <p:nvPr/>
        </p:nvPicPr>
        <p:blipFill>
          <a:blip r:embed="rId2"/>
          <a:stretch>
            <a:fillRect/>
          </a:stretch>
        </p:blipFill>
        <p:spPr>
          <a:xfrm>
            <a:off x="2147789" y="1447061"/>
            <a:ext cx="7896422" cy="4247966"/>
          </a:xfrm>
          <a:prstGeom prst="rect">
            <a:avLst/>
          </a:prstGeom>
        </p:spPr>
      </p:pic>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Gross Profit</a:t>
            </a:r>
          </a:p>
        </p:txBody>
      </p:sp>
    </p:spTree>
    <p:extLst>
      <p:ext uri="{BB962C8B-B14F-4D97-AF65-F5344CB8AC3E}">
        <p14:creationId xmlns:p14="http://schemas.microsoft.com/office/powerpoint/2010/main" val="2323809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FC11C-FF31-3EBE-56D3-376B1E76B10C}"/>
              </a:ext>
            </a:extLst>
          </p:cNvPr>
          <p:cNvPicPr>
            <a:picLocks noChangeAspect="1"/>
          </p:cNvPicPr>
          <p:nvPr/>
        </p:nvPicPr>
        <p:blipFill>
          <a:blip r:embed="rId2"/>
          <a:stretch>
            <a:fillRect/>
          </a:stretch>
        </p:blipFill>
        <p:spPr>
          <a:xfrm>
            <a:off x="2147790" y="1438187"/>
            <a:ext cx="7896420" cy="4247964"/>
          </a:xfrm>
          <a:prstGeom prst="rect">
            <a:avLst/>
          </a:prstGeom>
        </p:spPr>
      </p:pic>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SG&amp;A</a:t>
            </a:r>
          </a:p>
        </p:txBody>
      </p:sp>
    </p:spTree>
    <p:extLst>
      <p:ext uri="{BB962C8B-B14F-4D97-AF65-F5344CB8AC3E}">
        <p14:creationId xmlns:p14="http://schemas.microsoft.com/office/powerpoint/2010/main" val="269576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EBITDA Margin</a:t>
            </a:r>
          </a:p>
        </p:txBody>
      </p:sp>
      <p:pic>
        <p:nvPicPr>
          <p:cNvPr id="5" name="Picture 4">
            <a:extLst>
              <a:ext uri="{FF2B5EF4-FFF2-40B4-BE49-F238E27FC236}">
                <a16:creationId xmlns:a16="http://schemas.microsoft.com/office/drawing/2014/main" id="{20CD033C-9A0F-BB9D-B73F-85DB320AF773}"/>
              </a:ext>
            </a:extLst>
          </p:cNvPr>
          <p:cNvPicPr>
            <a:picLocks noChangeAspect="1"/>
          </p:cNvPicPr>
          <p:nvPr/>
        </p:nvPicPr>
        <p:blipFill>
          <a:blip r:embed="rId2"/>
          <a:stretch>
            <a:fillRect/>
          </a:stretch>
        </p:blipFill>
        <p:spPr>
          <a:xfrm>
            <a:off x="2147791" y="1438184"/>
            <a:ext cx="7896418" cy="4247964"/>
          </a:xfrm>
          <a:prstGeom prst="rect">
            <a:avLst/>
          </a:prstGeom>
        </p:spPr>
      </p:pic>
    </p:spTree>
    <p:extLst>
      <p:ext uri="{BB962C8B-B14F-4D97-AF65-F5344CB8AC3E}">
        <p14:creationId xmlns:p14="http://schemas.microsoft.com/office/powerpoint/2010/main" val="21173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Net Income</a:t>
            </a:r>
          </a:p>
        </p:txBody>
      </p:sp>
      <p:pic>
        <p:nvPicPr>
          <p:cNvPr id="4" name="Picture 3">
            <a:extLst>
              <a:ext uri="{FF2B5EF4-FFF2-40B4-BE49-F238E27FC236}">
                <a16:creationId xmlns:a16="http://schemas.microsoft.com/office/drawing/2014/main" id="{D6C26B39-5043-7FE8-5CBE-84B8609499BC}"/>
              </a:ext>
            </a:extLst>
          </p:cNvPr>
          <p:cNvPicPr>
            <a:picLocks noChangeAspect="1"/>
          </p:cNvPicPr>
          <p:nvPr/>
        </p:nvPicPr>
        <p:blipFill>
          <a:blip r:embed="rId2"/>
          <a:stretch>
            <a:fillRect/>
          </a:stretch>
        </p:blipFill>
        <p:spPr>
          <a:xfrm>
            <a:off x="2147792" y="1446752"/>
            <a:ext cx="7896416" cy="4230836"/>
          </a:xfrm>
          <a:prstGeom prst="rect">
            <a:avLst/>
          </a:prstGeom>
        </p:spPr>
      </p:pic>
    </p:spTree>
    <p:extLst>
      <p:ext uri="{BB962C8B-B14F-4D97-AF65-F5344CB8AC3E}">
        <p14:creationId xmlns:p14="http://schemas.microsoft.com/office/powerpoint/2010/main" val="113422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D84B-B4F6-5D7E-58C1-FB5E44979DBB}"/>
              </a:ext>
            </a:extLst>
          </p:cNvPr>
          <p:cNvSpPr>
            <a:spLocks noGrp="1"/>
          </p:cNvSpPr>
          <p:nvPr>
            <p:ph type="title"/>
          </p:nvPr>
        </p:nvSpPr>
        <p:spPr/>
        <p:txBody>
          <a:bodyPr/>
          <a:lstStyle/>
          <a:p>
            <a:r>
              <a:rPr lang="en-US" dirty="0"/>
              <a:t>Dividends</a:t>
            </a:r>
          </a:p>
        </p:txBody>
      </p:sp>
      <p:pic>
        <p:nvPicPr>
          <p:cNvPr id="4" name="Picture 3">
            <a:extLst>
              <a:ext uri="{FF2B5EF4-FFF2-40B4-BE49-F238E27FC236}">
                <a16:creationId xmlns:a16="http://schemas.microsoft.com/office/drawing/2014/main" id="{7E589D19-E011-F41A-3D6E-3D862A14BE81}"/>
              </a:ext>
            </a:extLst>
          </p:cNvPr>
          <p:cNvPicPr>
            <a:picLocks noChangeAspect="1"/>
          </p:cNvPicPr>
          <p:nvPr/>
        </p:nvPicPr>
        <p:blipFill>
          <a:blip r:embed="rId2"/>
          <a:stretch>
            <a:fillRect/>
          </a:stretch>
        </p:blipFill>
        <p:spPr>
          <a:xfrm>
            <a:off x="2147793" y="1437871"/>
            <a:ext cx="7896414" cy="4230834"/>
          </a:xfrm>
          <a:prstGeom prst="rect">
            <a:avLst/>
          </a:prstGeom>
        </p:spPr>
      </p:pic>
    </p:spTree>
    <p:extLst>
      <p:ext uri="{BB962C8B-B14F-4D97-AF65-F5344CB8AC3E}">
        <p14:creationId xmlns:p14="http://schemas.microsoft.com/office/powerpoint/2010/main" val="206224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1FBC-8B8F-2E5D-05B7-79CF0EB52DC9}"/>
              </a:ext>
            </a:extLst>
          </p:cNvPr>
          <p:cNvSpPr>
            <a:spLocks noGrp="1"/>
          </p:cNvSpPr>
          <p:nvPr>
            <p:ph type="title"/>
          </p:nvPr>
        </p:nvSpPr>
        <p:spPr/>
        <p:txBody>
          <a:bodyPr/>
          <a:lstStyle/>
          <a:p>
            <a:r>
              <a:rPr lang="en-US" dirty="0"/>
              <a:t>Start-up Capital and Expenses</a:t>
            </a:r>
          </a:p>
        </p:txBody>
      </p:sp>
      <p:pic>
        <p:nvPicPr>
          <p:cNvPr id="4" name="Content Placeholder 3">
            <a:extLst>
              <a:ext uri="{FF2B5EF4-FFF2-40B4-BE49-F238E27FC236}">
                <a16:creationId xmlns:a16="http://schemas.microsoft.com/office/drawing/2014/main" id="{DD1498C3-ED58-0D3B-F87D-E327A708E80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3947" y="1667157"/>
            <a:ext cx="4486275" cy="4029075"/>
          </a:xfrm>
          <a:prstGeom prst="rect">
            <a:avLst/>
          </a:prstGeom>
          <a:noFill/>
          <a:ln>
            <a:noFill/>
          </a:ln>
        </p:spPr>
      </p:pic>
      <p:pic>
        <p:nvPicPr>
          <p:cNvPr id="5" name="Picture 4">
            <a:extLst>
              <a:ext uri="{FF2B5EF4-FFF2-40B4-BE49-F238E27FC236}">
                <a16:creationId xmlns:a16="http://schemas.microsoft.com/office/drawing/2014/main" id="{98EDEA83-CA6C-45EF-D5D0-88DDFBD40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0548" y="2790825"/>
            <a:ext cx="4167505" cy="1276350"/>
          </a:xfrm>
          <a:prstGeom prst="rect">
            <a:avLst/>
          </a:prstGeom>
          <a:noFill/>
          <a:ln>
            <a:noFill/>
          </a:ln>
        </p:spPr>
      </p:pic>
    </p:spTree>
    <p:extLst>
      <p:ext uri="{BB962C8B-B14F-4D97-AF65-F5344CB8AC3E}">
        <p14:creationId xmlns:p14="http://schemas.microsoft.com/office/powerpoint/2010/main" val="71146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EFF4-AD98-C5DA-35FE-98F2C2F83356}"/>
              </a:ext>
            </a:extLst>
          </p:cNvPr>
          <p:cNvSpPr>
            <a:spLocks noGrp="1"/>
          </p:cNvSpPr>
          <p:nvPr>
            <p:ph type="title"/>
          </p:nvPr>
        </p:nvSpPr>
        <p:spPr/>
        <p:txBody>
          <a:bodyPr/>
          <a:lstStyle/>
          <a:p>
            <a:r>
              <a:rPr lang="en-US" dirty="0"/>
              <a:t>Share Offering</a:t>
            </a:r>
          </a:p>
        </p:txBody>
      </p:sp>
      <p:sp>
        <p:nvSpPr>
          <p:cNvPr id="3" name="Content Placeholder 2">
            <a:extLst>
              <a:ext uri="{FF2B5EF4-FFF2-40B4-BE49-F238E27FC236}">
                <a16:creationId xmlns:a16="http://schemas.microsoft.com/office/drawing/2014/main" id="{C81307B8-E98C-A93A-1404-115C0385BA7A}"/>
              </a:ext>
            </a:extLst>
          </p:cNvPr>
          <p:cNvSpPr>
            <a:spLocks noGrp="1"/>
          </p:cNvSpPr>
          <p:nvPr>
            <p:ph idx="1"/>
          </p:nvPr>
        </p:nvSpPr>
        <p:spPr>
          <a:xfrm>
            <a:off x="838200" y="1435002"/>
            <a:ext cx="10515600" cy="4388749"/>
          </a:xfrm>
        </p:spPr>
        <p:txBody>
          <a:bodyPr>
            <a:normAutofit fontScale="92500" lnSpcReduction="10000"/>
          </a:bodyPr>
          <a:lstStyle/>
          <a:p>
            <a:r>
              <a:rPr lang="en-US" sz="2400" dirty="0"/>
              <a:t>$300k needed for seed funding</a:t>
            </a:r>
          </a:p>
          <a:p>
            <a:pPr lvl="1"/>
            <a:r>
              <a:rPr lang="en-US" sz="2000" dirty="0"/>
              <a:t>12 shares offered at $25k each</a:t>
            </a:r>
          </a:p>
          <a:p>
            <a:pPr lvl="1"/>
            <a:r>
              <a:rPr lang="en-US" sz="2000" dirty="0"/>
              <a:t>Represent a total 50% ownership </a:t>
            </a:r>
          </a:p>
          <a:p>
            <a:r>
              <a:rPr lang="en-US" sz="2400" dirty="0"/>
              <a:t>No further funding rounds anticipating barring future expansion</a:t>
            </a:r>
          </a:p>
          <a:p>
            <a:r>
              <a:rPr lang="en-US" sz="2400" dirty="0"/>
              <a:t>Equity shareholders to be paid back in entirety prior to any distribution to non-equity shareholders</a:t>
            </a:r>
          </a:p>
          <a:p>
            <a:endParaRPr lang="en-US" sz="900" dirty="0"/>
          </a:p>
          <a:p>
            <a:r>
              <a:rPr lang="en-US" sz="2400" dirty="0"/>
              <a:t>Contact Andy Weldon with inquiries</a:t>
            </a:r>
          </a:p>
          <a:p>
            <a:pPr lvl="1"/>
            <a:r>
              <a:rPr lang="en-US" sz="2000" dirty="0">
                <a:hlinkClick r:id="rId2"/>
              </a:rPr>
              <a:t>8degreesbrewing@gmail.com</a:t>
            </a:r>
            <a:endParaRPr lang="en-US" sz="2000" dirty="0"/>
          </a:p>
          <a:p>
            <a:pPr lvl="1"/>
            <a:r>
              <a:rPr lang="en-US" sz="2000" dirty="0"/>
              <a:t>(660) 563-1590</a:t>
            </a:r>
          </a:p>
          <a:p>
            <a:r>
              <a:rPr lang="en-US" sz="2400" dirty="0"/>
              <a:t>Contact Aaron Weaver at Brighter Brew for more information</a:t>
            </a:r>
          </a:p>
          <a:p>
            <a:pPr lvl="1"/>
            <a:r>
              <a:rPr lang="en-US" sz="2000" dirty="0">
                <a:hlinkClick r:id="rId3"/>
              </a:rPr>
              <a:t>aaron@brighterbrew.com</a:t>
            </a:r>
            <a:endParaRPr lang="en-US" sz="2000" dirty="0"/>
          </a:p>
          <a:p>
            <a:pPr lvl="1"/>
            <a:r>
              <a:rPr lang="en-US" sz="2000" dirty="0"/>
              <a:t>(770) 843-5712</a:t>
            </a:r>
          </a:p>
        </p:txBody>
      </p:sp>
    </p:spTree>
    <p:extLst>
      <p:ext uri="{BB962C8B-B14F-4D97-AF65-F5344CB8AC3E}">
        <p14:creationId xmlns:p14="http://schemas.microsoft.com/office/powerpoint/2010/main" val="1858528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571B-FA41-C5D8-5F5C-B1BB68FC2409}"/>
              </a:ext>
            </a:extLst>
          </p:cNvPr>
          <p:cNvSpPr>
            <a:spLocks noGrp="1"/>
          </p:cNvSpPr>
          <p:nvPr>
            <p:ph type="title"/>
          </p:nvPr>
        </p:nvSpPr>
        <p:spPr/>
        <p:txBody>
          <a:bodyPr/>
          <a:lstStyle/>
          <a:p>
            <a:r>
              <a:rPr lang="en-US" dirty="0"/>
              <a:t>Financing Needed</a:t>
            </a:r>
          </a:p>
        </p:txBody>
      </p:sp>
      <p:sp>
        <p:nvSpPr>
          <p:cNvPr id="3" name="Content Placeholder 2">
            <a:extLst>
              <a:ext uri="{FF2B5EF4-FFF2-40B4-BE49-F238E27FC236}">
                <a16:creationId xmlns:a16="http://schemas.microsoft.com/office/drawing/2014/main" id="{F7056C98-EAEB-2E2F-CA9A-E75C49E69D5B}"/>
              </a:ext>
            </a:extLst>
          </p:cNvPr>
          <p:cNvSpPr>
            <a:spLocks noGrp="1"/>
          </p:cNvSpPr>
          <p:nvPr>
            <p:ph idx="1"/>
          </p:nvPr>
        </p:nvSpPr>
        <p:spPr/>
        <p:txBody>
          <a:bodyPr/>
          <a:lstStyle/>
          <a:p>
            <a:r>
              <a:rPr lang="en-US" dirty="0"/>
              <a:t>Seeking $300k in financing to cover seed capital and start-up expenses</a:t>
            </a:r>
          </a:p>
        </p:txBody>
      </p:sp>
    </p:spTree>
    <p:extLst>
      <p:ext uri="{BB962C8B-B14F-4D97-AF65-F5344CB8AC3E}">
        <p14:creationId xmlns:p14="http://schemas.microsoft.com/office/powerpoint/2010/main" val="232568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C506-8C4E-D7CE-E8D2-0CE5CC91BC36}"/>
              </a:ext>
            </a:extLst>
          </p:cNvPr>
          <p:cNvSpPr>
            <a:spLocks noGrp="1"/>
          </p:cNvSpPr>
          <p:nvPr>
            <p:ph type="title"/>
          </p:nvPr>
        </p:nvSpPr>
        <p:spPr/>
        <p:txBody>
          <a:bodyPr/>
          <a:lstStyle/>
          <a:p>
            <a:r>
              <a:rPr lang="en-US" dirty="0"/>
              <a:t>Solution – Mule Barn Brewing Co.</a:t>
            </a:r>
          </a:p>
        </p:txBody>
      </p:sp>
      <p:sp>
        <p:nvSpPr>
          <p:cNvPr id="5" name="Content Placeholder 4">
            <a:extLst>
              <a:ext uri="{FF2B5EF4-FFF2-40B4-BE49-F238E27FC236}">
                <a16:creationId xmlns:a16="http://schemas.microsoft.com/office/drawing/2014/main" id="{A69C497D-970B-8BE3-8275-45199897B034}"/>
              </a:ext>
            </a:extLst>
          </p:cNvPr>
          <p:cNvSpPr>
            <a:spLocks noGrp="1"/>
          </p:cNvSpPr>
          <p:nvPr>
            <p:ph sz="half" idx="1"/>
          </p:nvPr>
        </p:nvSpPr>
        <p:spPr/>
        <p:txBody>
          <a:bodyPr/>
          <a:lstStyle/>
          <a:p>
            <a:pPr marL="0" indent="0">
              <a:lnSpc>
                <a:spcPct val="110000"/>
              </a:lnSpc>
              <a:buNone/>
            </a:pPr>
            <a:endParaRPr lang="en-US" dirty="0"/>
          </a:p>
          <a:p>
            <a:pPr marL="0" indent="0">
              <a:lnSpc>
                <a:spcPct val="110000"/>
              </a:lnSpc>
              <a:buNone/>
            </a:pPr>
            <a:r>
              <a:rPr lang="en-US" dirty="0"/>
              <a:t>Bring locally brewed craft beer to the area by building a brewery in the iconic Mule Barn on College Avenue in historic Downtown Warrensburg</a:t>
            </a:r>
          </a:p>
          <a:p>
            <a:pPr marL="0" indent="0">
              <a:lnSpc>
                <a:spcPct val="110000"/>
              </a:lnSpc>
              <a:buNone/>
            </a:pPr>
            <a:endParaRPr lang="en-US" dirty="0"/>
          </a:p>
        </p:txBody>
      </p:sp>
      <p:pic>
        <p:nvPicPr>
          <p:cNvPr id="8" name="Content Placeholder 7" descr="A picture containing sky, outdoor, building, tree&#10;&#10;Description automatically generated">
            <a:extLst>
              <a:ext uri="{FF2B5EF4-FFF2-40B4-BE49-F238E27FC236}">
                <a16:creationId xmlns:a16="http://schemas.microsoft.com/office/drawing/2014/main" id="{A3162ED8-002F-DE64-7794-ED0103EC42B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74094"/>
            <a:ext cx="5181600" cy="3454400"/>
          </a:xfrm>
        </p:spPr>
      </p:pic>
    </p:spTree>
    <p:extLst>
      <p:ext uri="{BB962C8B-B14F-4D97-AF65-F5344CB8AC3E}">
        <p14:creationId xmlns:p14="http://schemas.microsoft.com/office/powerpoint/2010/main" val="77725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E0DD-1A17-BA97-811C-CBB2E552BC5A}"/>
              </a:ext>
            </a:extLst>
          </p:cNvPr>
          <p:cNvSpPr>
            <a:spLocks noGrp="1"/>
          </p:cNvSpPr>
          <p:nvPr>
            <p:ph type="title"/>
          </p:nvPr>
        </p:nvSpPr>
        <p:spPr/>
        <p:txBody>
          <a:bodyPr/>
          <a:lstStyle/>
          <a:p>
            <a:r>
              <a:rPr lang="en-US" dirty="0"/>
              <a:t>More on the Mule Barn</a:t>
            </a:r>
          </a:p>
        </p:txBody>
      </p:sp>
      <p:sp>
        <p:nvSpPr>
          <p:cNvPr id="3" name="Content Placeholder 2">
            <a:extLst>
              <a:ext uri="{FF2B5EF4-FFF2-40B4-BE49-F238E27FC236}">
                <a16:creationId xmlns:a16="http://schemas.microsoft.com/office/drawing/2014/main" id="{A673DE29-4B40-305D-9ED4-17970B77302F}"/>
              </a:ext>
            </a:extLst>
          </p:cNvPr>
          <p:cNvSpPr>
            <a:spLocks noGrp="1"/>
          </p:cNvSpPr>
          <p:nvPr>
            <p:ph sz="half" idx="1"/>
          </p:nvPr>
        </p:nvSpPr>
        <p:spPr>
          <a:xfrm>
            <a:off x="6165215" y="1825625"/>
            <a:ext cx="5181600" cy="4351338"/>
          </a:xfrm>
        </p:spPr>
        <p:txBody>
          <a:bodyPr>
            <a:normAutofit/>
          </a:bodyPr>
          <a:lstStyle/>
          <a:p>
            <a:endParaRPr lang="en-US" sz="200" dirty="0"/>
          </a:p>
          <a:p>
            <a:r>
              <a:rPr lang="en-US" sz="2200" dirty="0"/>
              <a:t>The Mule Barn was built in 1912 as a mule sales barn</a:t>
            </a:r>
          </a:p>
          <a:p>
            <a:r>
              <a:rPr lang="en-US" sz="2200" dirty="0"/>
              <a:t>It became a hardware store in the 1930s</a:t>
            </a:r>
          </a:p>
          <a:p>
            <a:r>
              <a:rPr lang="en-US" sz="2200" dirty="0"/>
              <a:t>The hardware store closed in the early 2000s and the building has since been vacant</a:t>
            </a:r>
          </a:p>
          <a:p>
            <a:r>
              <a:rPr lang="en-US" sz="2200" dirty="0"/>
              <a:t>The building was added to the National Register of Historic Places in 2010</a:t>
            </a:r>
          </a:p>
          <a:p>
            <a:r>
              <a:rPr lang="en-US" sz="2200" dirty="0"/>
              <a:t>According to historicmissouri.org, the building is “probably one of the most widely known in Central Missouri”</a:t>
            </a:r>
          </a:p>
        </p:txBody>
      </p:sp>
      <p:pic>
        <p:nvPicPr>
          <p:cNvPr id="6" name="Content Placeholder 5" descr="A group of horses standing in front of a building&#10;&#10;Description automatically generated with medium confidence">
            <a:extLst>
              <a:ext uri="{FF2B5EF4-FFF2-40B4-BE49-F238E27FC236}">
                <a16:creationId xmlns:a16="http://schemas.microsoft.com/office/drawing/2014/main" id="{4F1F2A85-6186-AF40-B4B1-EE74FE71B2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4550" y="1987719"/>
            <a:ext cx="5181600" cy="4027150"/>
          </a:xfrm>
        </p:spPr>
      </p:pic>
    </p:spTree>
    <p:extLst>
      <p:ext uri="{BB962C8B-B14F-4D97-AF65-F5344CB8AC3E}">
        <p14:creationId xmlns:p14="http://schemas.microsoft.com/office/powerpoint/2010/main" val="122083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8" y="1328825"/>
            <a:ext cx="7456924" cy="823912"/>
          </a:xfrm>
        </p:spPr>
        <p:txBody>
          <a:bodyPr>
            <a:normAutofit/>
          </a:bodyPr>
          <a:lstStyle/>
          <a:p>
            <a:r>
              <a:rPr lang="en-US" sz="3600" dirty="0"/>
              <a:t>Missouri in the US Craft Beer Market </a:t>
            </a:r>
          </a:p>
        </p:txBody>
      </p:sp>
      <p:sp>
        <p:nvSpPr>
          <p:cNvPr id="4" name="Content Placeholder 3">
            <a:extLst>
              <a:ext uri="{FF2B5EF4-FFF2-40B4-BE49-F238E27FC236}">
                <a16:creationId xmlns:a16="http://schemas.microsoft.com/office/drawing/2014/main" id="{3112F661-C65A-2A26-7619-672729B18CFF}"/>
              </a:ext>
            </a:extLst>
          </p:cNvPr>
          <p:cNvSpPr>
            <a:spLocks noGrp="1"/>
          </p:cNvSpPr>
          <p:nvPr>
            <p:ph sz="half" idx="2"/>
          </p:nvPr>
        </p:nvSpPr>
        <p:spPr>
          <a:xfrm>
            <a:off x="839788" y="2232261"/>
            <a:ext cx="4554333" cy="3684588"/>
          </a:xfrm>
        </p:spPr>
        <p:txBody>
          <a:bodyPr/>
          <a:lstStyle/>
          <a:p>
            <a:pPr marL="0" indent="0">
              <a:lnSpc>
                <a:spcPct val="110000"/>
              </a:lnSpc>
              <a:buNone/>
            </a:pPr>
            <a:r>
              <a:rPr lang="en-US" sz="2600" dirty="0"/>
              <a:t>Missouri is overall under-indexed in terms of: </a:t>
            </a:r>
          </a:p>
          <a:p>
            <a:pPr>
              <a:lnSpc>
                <a:spcPct val="110000"/>
              </a:lnSpc>
            </a:pPr>
            <a:r>
              <a:rPr lang="en-US" sz="2200" dirty="0"/>
              <a:t>the number of breweries per adult (28</a:t>
            </a:r>
            <a:r>
              <a:rPr lang="en-US" sz="2200" baseline="30000" dirty="0"/>
              <a:t>th</a:t>
            </a:r>
            <a:r>
              <a:rPr lang="en-US" sz="2200" dirty="0"/>
              <a:t>) </a:t>
            </a:r>
          </a:p>
          <a:p>
            <a:pPr>
              <a:lnSpc>
                <a:spcPct val="110000"/>
              </a:lnSpc>
            </a:pPr>
            <a:r>
              <a:rPr lang="en-US" sz="2200" dirty="0"/>
              <a:t>the per capita economic impact of the beer business (32</a:t>
            </a:r>
            <a:r>
              <a:rPr lang="en-US" sz="2200" baseline="30000" dirty="0"/>
              <a:t>nd</a:t>
            </a:r>
            <a:r>
              <a:rPr lang="en-US" sz="2200" dirty="0"/>
              <a:t>)</a:t>
            </a:r>
          </a:p>
          <a:p>
            <a:pPr>
              <a:lnSpc>
                <a:spcPct val="110000"/>
              </a:lnSpc>
            </a:pPr>
            <a:r>
              <a:rPr lang="en-US" sz="2200" dirty="0"/>
              <a:t>volume produced per adult in the state (25</a:t>
            </a:r>
            <a:r>
              <a:rPr lang="en-US" sz="2200" baseline="30000" dirty="0"/>
              <a:t>th</a:t>
            </a:r>
            <a:r>
              <a:rPr lang="en-US" sz="2200" dirty="0"/>
              <a:t>)</a:t>
            </a:r>
          </a:p>
        </p:txBody>
      </p:sp>
      <p:pic>
        <p:nvPicPr>
          <p:cNvPr id="7" name="Content Placeholder 15" descr="Diagram&#10;&#10;Description automatically generated with medium confidence">
            <a:extLst>
              <a:ext uri="{FF2B5EF4-FFF2-40B4-BE49-F238E27FC236}">
                <a16:creationId xmlns:a16="http://schemas.microsoft.com/office/drawing/2014/main" id="{2B9845D0-BBD2-D0FA-93F0-332095694BF7}"/>
              </a:ext>
            </a:extLst>
          </p:cNvPr>
          <p:cNvPicPr>
            <a:picLocks noGrp="1" noChangeAspect="1"/>
          </p:cNvPicPr>
          <p:nvPr>
            <p:ph sz="quarter" idx="4"/>
          </p:nvPr>
        </p:nvPicPr>
        <p:blipFill>
          <a:blip r:embed="rId2"/>
          <a:stretch>
            <a:fillRect/>
          </a:stretch>
        </p:blipFill>
        <p:spPr>
          <a:xfrm>
            <a:off x="5687006" y="2330856"/>
            <a:ext cx="5888736" cy="3463576"/>
          </a:xfrm>
          <a:prstGeom prst="rect">
            <a:avLst/>
          </a:prstGeom>
        </p:spPr>
      </p:pic>
      <p:sp>
        <p:nvSpPr>
          <p:cNvPr id="8" name="TextBox 7">
            <a:extLst>
              <a:ext uri="{FF2B5EF4-FFF2-40B4-BE49-F238E27FC236}">
                <a16:creationId xmlns:a16="http://schemas.microsoft.com/office/drawing/2014/main" id="{6E2FBAE4-C2F1-DE8A-7F6B-EEFFB9505737}"/>
              </a:ext>
            </a:extLst>
          </p:cNvPr>
          <p:cNvSpPr txBox="1"/>
          <p:nvPr/>
        </p:nvSpPr>
        <p:spPr>
          <a:xfrm>
            <a:off x="10217790" y="5794432"/>
            <a:ext cx="1357951" cy="215444"/>
          </a:xfrm>
          <a:prstGeom prst="rect">
            <a:avLst/>
          </a:prstGeom>
          <a:noFill/>
        </p:spPr>
        <p:txBody>
          <a:bodyPr wrap="square" rtlCol="0">
            <a:spAutoFit/>
          </a:bodyPr>
          <a:lstStyle/>
          <a:p>
            <a:r>
              <a:rPr lang="en-US" sz="800" dirty="0">
                <a:solidFill>
                  <a:srgbClr val="383C5B"/>
                </a:solidFill>
                <a:latin typeface="Roboto Condensed" panose="02000000000000000000" pitchFamily="2" charset="0"/>
                <a:ea typeface="Roboto Condensed" panose="02000000000000000000" pitchFamily="2" charset="0"/>
              </a:rPr>
              <a:t>Credit: Brewers Association</a:t>
            </a:r>
          </a:p>
        </p:txBody>
      </p:sp>
    </p:spTree>
    <p:extLst>
      <p:ext uri="{BB962C8B-B14F-4D97-AF65-F5344CB8AC3E}">
        <p14:creationId xmlns:p14="http://schemas.microsoft.com/office/powerpoint/2010/main" val="409270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hlinkClick r:id="rId2"/>
            <a:extLst>
              <a:ext uri="{FF2B5EF4-FFF2-40B4-BE49-F238E27FC236}">
                <a16:creationId xmlns:a16="http://schemas.microsoft.com/office/drawing/2014/main" id="{764D416C-7A9B-2A75-538A-C3CE4ED81A8B}"/>
              </a:ext>
            </a:extLst>
          </p:cNvPr>
          <p:cNvPicPr>
            <a:picLocks noGrp="1" noChangeAspect="1"/>
          </p:cNvPicPr>
          <p:nvPr>
            <p:ph sz="quarter" idx="4"/>
          </p:nvPr>
        </p:nvPicPr>
        <p:blipFill>
          <a:blip r:embed="rId3"/>
          <a:stretch>
            <a:fillRect/>
          </a:stretch>
        </p:blipFill>
        <p:spPr>
          <a:xfrm>
            <a:off x="6193957" y="2062086"/>
            <a:ext cx="5139674" cy="3684588"/>
          </a:xfrm>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Local Craft Beer Market</a:t>
            </a:r>
          </a:p>
        </p:txBody>
      </p:sp>
      <p:sp>
        <p:nvSpPr>
          <p:cNvPr id="4" name="Content Placeholder 3">
            <a:extLst>
              <a:ext uri="{FF2B5EF4-FFF2-40B4-BE49-F238E27FC236}">
                <a16:creationId xmlns:a16="http://schemas.microsoft.com/office/drawing/2014/main" id="{3112F661-C65A-2A26-7619-672729B18CFF}"/>
              </a:ext>
            </a:extLst>
          </p:cNvPr>
          <p:cNvSpPr>
            <a:spLocks noGrp="1"/>
          </p:cNvSpPr>
          <p:nvPr>
            <p:ph sz="half" idx="2"/>
          </p:nvPr>
        </p:nvSpPr>
        <p:spPr>
          <a:xfrm>
            <a:off x="839788" y="2259464"/>
            <a:ext cx="5024117" cy="3684588"/>
          </a:xfrm>
        </p:spPr>
        <p:txBody>
          <a:bodyPr>
            <a:normAutofit/>
          </a:bodyPr>
          <a:lstStyle/>
          <a:p>
            <a:pPr marL="0" indent="0">
              <a:lnSpc>
                <a:spcPct val="110000"/>
              </a:lnSpc>
              <a:buNone/>
            </a:pPr>
            <a:r>
              <a:rPr lang="en-US" sz="2200" dirty="0"/>
              <a:t>There are no breweries in Johnson Co. or most of its neighboring counties in exurban Kansas City</a:t>
            </a:r>
          </a:p>
          <a:p>
            <a:pPr marL="0" indent="0">
              <a:lnSpc>
                <a:spcPct val="110000"/>
              </a:lnSpc>
              <a:buNone/>
            </a:pPr>
            <a:r>
              <a:rPr lang="en-US" sz="2200" dirty="0"/>
              <a:t>The nearest concentration of breweries is in metro KC</a:t>
            </a:r>
          </a:p>
          <a:p>
            <a:pPr marL="0" indent="0">
              <a:lnSpc>
                <a:spcPct val="110000"/>
              </a:lnSpc>
              <a:buNone/>
            </a:pPr>
            <a:r>
              <a:rPr lang="en-US" sz="2200" dirty="0"/>
              <a:t>The closest operating brewery otherwise is </a:t>
            </a:r>
            <a:r>
              <a:rPr lang="en-US" sz="2200" dirty="0" err="1"/>
              <a:t>Welpman</a:t>
            </a:r>
            <a:r>
              <a:rPr lang="en-US" sz="2200" dirty="0"/>
              <a:t> Springs, a micro taproom over 40 miles to the SE. They produced 32 </a:t>
            </a:r>
            <a:r>
              <a:rPr lang="en-US" sz="2200" dirty="0" err="1"/>
              <a:t>bbls</a:t>
            </a:r>
            <a:r>
              <a:rPr lang="en-US" sz="2200" dirty="0"/>
              <a:t> in 2021</a:t>
            </a:r>
          </a:p>
        </p:txBody>
      </p:sp>
      <p:sp>
        <p:nvSpPr>
          <p:cNvPr id="13" name="TextBox 12">
            <a:extLst>
              <a:ext uri="{FF2B5EF4-FFF2-40B4-BE49-F238E27FC236}">
                <a16:creationId xmlns:a16="http://schemas.microsoft.com/office/drawing/2014/main" id="{84B144B2-D8F3-48F4-47BE-34F2470B119C}"/>
              </a:ext>
            </a:extLst>
          </p:cNvPr>
          <p:cNvSpPr txBox="1"/>
          <p:nvPr/>
        </p:nvSpPr>
        <p:spPr>
          <a:xfrm>
            <a:off x="9882231" y="1703975"/>
            <a:ext cx="1451400" cy="276999"/>
          </a:xfrm>
          <a:prstGeom prst="rect">
            <a:avLst/>
          </a:prstGeom>
          <a:noFill/>
          <a:ln>
            <a:solidFill>
              <a:srgbClr val="383C5B"/>
            </a:solidFill>
          </a:ln>
        </p:spPr>
        <p:txBody>
          <a:bodyPr wrap="square" rtlCol="0">
            <a:spAutoFit/>
          </a:bodyPr>
          <a:lstStyle/>
          <a:p>
            <a:r>
              <a:rPr lang="en-US" sz="1200" b="1" dirty="0">
                <a:solidFill>
                  <a:srgbClr val="383C5B"/>
                </a:solidFill>
                <a:latin typeface="Roboto Condensed" panose="02000000000000000000" pitchFamily="2" charset="0"/>
                <a:ea typeface="Roboto Condensed" panose="02000000000000000000" pitchFamily="2" charset="0"/>
              </a:rPr>
              <a:t>Click Map to interact</a:t>
            </a:r>
          </a:p>
        </p:txBody>
      </p:sp>
    </p:spTree>
    <p:extLst>
      <p:ext uri="{BB962C8B-B14F-4D97-AF65-F5344CB8AC3E}">
        <p14:creationId xmlns:p14="http://schemas.microsoft.com/office/powerpoint/2010/main" val="4088126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pic>
        <p:nvPicPr>
          <p:cNvPr id="7" name="Content Placeholder 6" descr="A computer screen capture&#10;&#10;Description automatically generated with low confidence">
            <a:extLst>
              <a:ext uri="{FF2B5EF4-FFF2-40B4-BE49-F238E27FC236}">
                <a16:creationId xmlns:a16="http://schemas.microsoft.com/office/drawing/2014/main" id="{6E6DEEE5-98C0-E9A6-9459-AA371DD3B1E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3989853" y="2219849"/>
            <a:ext cx="7780189" cy="3560166"/>
          </a:xfrm>
          <a:prstGeom prst="rect">
            <a:avLst/>
          </a:prstGeom>
          <a:noFill/>
          <a:ln>
            <a:noFill/>
          </a:ln>
        </p:spPr>
      </p:pic>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374874"/>
            <a:ext cx="3010759" cy="3684588"/>
          </a:xfrm>
        </p:spPr>
        <p:txBody>
          <a:bodyPr>
            <a:normAutofit/>
          </a:bodyPr>
          <a:lstStyle/>
          <a:p>
            <a:pPr marL="0" indent="0">
              <a:lnSpc>
                <a:spcPct val="110000"/>
              </a:lnSpc>
              <a:buNone/>
            </a:pPr>
            <a:r>
              <a:rPr lang="en-US" sz="2200" dirty="0"/>
              <a:t>Of all counties in Missouri without a local brewery, Johnson Co. has the 4</a:t>
            </a:r>
            <a:r>
              <a:rPr lang="en-US" sz="2200" baseline="30000" dirty="0"/>
              <a:t>th</a:t>
            </a:r>
            <a:r>
              <a:rPr lang="en-US" sz="2200" dirty="0"/>
              <a:t> highest population in the key demographic of 25–44-year-olds</a:t>
            </a:r>
          </a:p>
        </p:txBody>
      </p:sp>
    </p:spTree>
    <p:extLst>
      <p:ext uri="{BB962C8B-B14F-4D97-AF65-F5344CB8AC3E}">
        <p14:creationId xmlns:p14="http://schemas.microsoft.com/office/powerpoint/2010/main" val="146415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istogram&#10;&#10;Description automatically generated with low confidence">
            <a:extLst>
              <a:ext uri="{FF2B5EF4-FFF2-40B4-BE49-F238E27FC236}">
                <a16:creationId xmlns:a16="http://schemas.microsoft.com/office/drawing/2014/main" id="{E0704A92-8E38-53AF-7D81-2F2540D60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5439" y="2219849"/>
            <a:ext cx="7684603" cy="3583408"/>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483931"/>
            <a:ext cx="3010759" cy="2650132"/>
          </a:xfrm>
        </p:spPr>
        <p:txBody>
          <a:bodyPr>
            <a:normAutofit/>
          </a:bodyPr>
          <a:lstStyle/>
          <a:p>
            <a:pPr marL="0" indent="0">
              <a:lnSpc>
                <a:spcPct val="110000"/>
              </a:lnSpc>
              <a:buNone/>
            </a:pPr>
            <a:r>
              <a:rPr lang="en-US" sz="2200" dirty="0"/>
              <a:t>Johnson Co. also has a larger population 25-44 of all counties but one (Cass Co.) with a single local brewery</a:t>
            </a:r>
          </a:p>
        </p:txBody>
      </p:sp>
    </p:spTree>
    <p:extLst>
      <p:ext uri="{BB962C8B-B14F-4D97-AF65-F5344CB8AC3E}">
        <p14:creationId xmlns:p14="http://schemas.microsoft.com/office/powerpoint/2010/main" val="183750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usic&#10;&#10;Description automatically generated">
            <a:extLst>
              <a:ext uri="{FF2B5EF4-FFF2-40B4-BE49-F238E27FC236}">
                <a16:creationId xmlns:a16="http://schemas.microsoft.com/office/drawing/2014/main" id="{A729CF67-8DC1-B802-E7FC-230A327161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661" y="2213425"/>
            <a:ext cx="7701381" cy="3540490"/>
          </a:xfrm>
          <a:prstGeom prst="rect">
            <a:avLst/>
          </a:prstGeom>
          <a:noFill/>
          <a:ln>
            <a:noFill/>
          </a:ln>
        </p:spPr>
      </p:pic>
      <p:sp>
        <p:nvSpPr>
          <p:cNvPr id="2" name="Title 1">
            <a:extLst>
              <a:ext uri="{FF2B5EF4-FFF2-40B4-BE49-F238E27FC236}">
                <a16:creationId xmlns:a16="http://schemas.microsoft.com/office/drawing/2014/main" id="{0B49F291-A1C5-C631-CFEF-9DF1AEFEED25}"/>
              </a:ext>
            </a:extLst>
          </p:cNvPr>
          <p:cNvSpPr>
            <a:spLocks noGrp="1"/>
          </p:cNvSpPr>
          <p:nvPr>
            <p:ph type="title"/>
          </p:nvPr>
        </p:nvSpPr>
        <p:spPr/>
        <p:txBody>
          <a:bodyPr/>
          <a:lstStyle/>
          <a:p>
            <a:r>
              <a:rPr lang="en-US" dirty="0"/>
              <a:t>Market Research</a:t>
            </a:r>
          </a:p>
        </p:txBody>
      </p:sp>
      <p:sp>
        <p:nvSpPr>
          <p:cNvPr id="3" name="Text Placeholder 2">
            <a:extLst>
              <a:ext uri="{FF2B5EF4-FFF2-40B4-BE49-F238E27FC236}">
                <a16:creationId xmlns:a16="http://schemas.microsoft.com/office/drawing/2014/main" id="{80454833-E45B-B553-D878-078D6A4517A2}"/>
              </a:ext>
            </a:extLst>
          </p:cNvPr>
          <p:cNvSpPr>
            <a:spLocks noGrp="1"/>
          </p:cNvSpPr>
          <p:nvPr>
            <p:ph type="body" idx="1"/>
          </p:nvPr>
        </p:nvSpPr>
        <p:spPr>
          <a:xfrm>
            <a:off x="839787" y="1328825"/>
            <a:ext cx="8958554" cy="823912"/>
          </a:xfrm>
        </p:spPr>
        <p:txBody>
          <a:bodyPr>
            <a:normAutofit/>
          </a:bodyPr>
          <a:lstStyle/>
          <a:p>
            <a:r>
              <a:rPr lang="en-US" sz="3600" dirty="0"/>
              <a:t>Size of the Market</a:t>
            </a:r>
          </a:p>
        </p:txBody>
      </p:sp>
      <p:sp>
        <p:nvSpPr>
          <p:cNvPr id="11" name="Content Placeholder 3">
            <a:extLst>
              <a:ext uri="{FF2B5EF4-FFF2-40B4-BE49-F238E27FC236}">
                <a16:creationId xmlns:a16="http://schemas.microsoft.com/office/drawing/2014/main" id="{FE168C06-BC58-F7BD-BDCF-82AD497A28BC}"/>
              </a:ext>
            </a:extLst>
          </p:cNvPr>
          <p:cNvSpPr>
            <a:spLocks noGrp="1"/>
          </p:cNvSpPr>
          <p:nvPr>
            <p:ph sz="half" idx="2"/>
          </p:nvPr>
        </p:nvSpPr>
        <p:spPr>
          <a:xfrm>
            <a:off x="839788" y="2516921"/>
            <a:ext cx="3010759" cy="2561110"/>
          </a:xfrm>
        </p:spPr>
        <p:txBody>
          <a:bodyPr>
            <a:normAutofit/>
          </a:bodyPr>
          <a:lstStyle/>
          <a:p>
            <a:pPr marL="0" indent="0">
              <a:lnSpc>
                <a:spcPct val="110000"/>
              </a:lnSpc>
              <a:buNone/>
            </a:pPr>
            <a:r>
              <a:rPr lang="en-US" sz="2200" dirty="0"/>
              <a:t>Additionally, Johnson Co. has the 3</a:t>
            </a:r>
            <a:r>
              <a:rPr lang="en-US" sz="2200" baseline="30000" dirty="0"/>
              <a:t>rd</a:t>
            </a:r>
            <a:r>
              <a:rPr lang="en-US" sz="2200" dirty="0"/>
              <a:t> largest household economy of all MO counties without a local brewery</a:t>
            </a:r>
          </a:p>
        </p:txBody>
      </p:sp>
    </p:spTree>
    <p:extLst>
      <p:ext uri="{BB962C8B-B14F-4D97-AF65-F5344CB8AC3E}">
        <p14:creationId xmlns:p14="http://schemas.microsoft.com/office/powerpoint/2010/main" val="3724359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er Brew" id="{E15090C8-8C12-4CB8-B08F-FE2FBD16D39B}" vid="{001F9D4B-E3C9-49FD-B954-B573F692B227}"/>
    </a:ext>
  </a:extLst>
</a:theme>
</file>

<file path=docProps/app.xml><?xml version="1.0" encoding="utf-8"?>
<Properties xmlns="http://schemas.openxmlformats.org/officeDocument/2006/extended-properties" xmlns:vt="http://schemas.openxmlformats.org/officeDocument/2006/docPropsVTypes">
  <Template>Brighter Brew</Template>
  <TotalTime>436</TotalTime>
  <Words>860</Words>
  <Application>Microsoft Office PowerPoint</Application>
  <PresentationFormat>Widescreen</PresentationFormat>
  <Paragraphs>114</Paragraphs>
  <Slides>27</Slides>
  <Notes>0</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Roboto Condensed</vt:lpstr>
      <vt:lpstr>Work Sans</vt:lpstr>
      <vt:lpstr>Work Sans ExtraBold</vt:lpstr>
      <vt:lpstr>Office Theme</vt:lpstr>
      <vt:lpstr> Mule Barn Brewing Co.</vt:lpstr>
      <vt:lpstr>Problem</vt:lpstr>
      <vt:lpstr>Solution – Mule Barn Brewing Co.</vt:lpstr>
      <vt:lpstr>More on the Mule Barn</vt:lpstr>
      <vt:lpstr>Market Research</vt:lpstr>
      <vt:lpstr>Market Research</vt:lpstr>
      <vt:lpstr>Market Research</vt:lpstr>
      <vt:lpstr>Market Research</vt:lpstr>
      <vt:lpstr>Market Research</vt:lpstr>
      <vt:lpstr>Market Research</vt:lpstr>
      <vt:lpstr>Market Research – Further Reading</vt:lpstr>
      <vt:lpstr>Competition</vt:lpstr>
      <vt:lpstr>Competitive Advantages</vt:lpstr>
      <vt:lpstr>Business Model</vt:lpstr>
      <vt:lpstr>Business Model</vt:lpstr>
      <vt:lpstr>Go-to-Market Timeline</vt:lpstr>
      <vt:lpstr>Financial Projection - Summary</vt:lpstr>
      <vt:lpstr>Net Revenue</vt:lpstr>
      <vt:lpstr>COGS</vt:lpstr>
      <vt:lpstr>Gross Profit</vt:lpstr>
      <vt:lpstr>SG&amp;A</vt:lpstr>
      <vt:lpstr>EBITDA Margin</vt:lpstr>
      <vt:lpstr>Net Income</vt:lpstr>
      <vt:lpstr>Dividends</vt:lpstr>
      <vt:lpstr>Start-up Capital and Expenses</vt:lpstr>
      <vt:lpstr>Share Offering</vt:lpstr>
      <vt:lpstr>Financing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Mule Barn Brewing</dc:title>
  <dc:creator>Aaron Weaver</dc:creator>
  <cp:lastModifiedBy>Aaron Weaver</cp:lastModifiedBy>
  <cp:revision>19</cp:revision>
  <dcterms:created xsi:type="dcterms:W3CDTF">2023-05-21T10:49:21Z</dcterms:created>
  <dcterms:modified xsi:type="dcterms:W3CDTF">2023-06-10T06:21:45Z</dcterms:modified>
</cp:coreProperties>
</file>